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71" r:id="rId4"/>
    <p:sldId id="260" r:id="rId5"/>
    <p:sldId id="261" r:id="rId6"/>
    <p:sldId id="262" r:id="rId7"/>
    <p:sldId id="263" r:id="rId8"/>
    <p:sldId id="265" r:id="rId9"/>
    <p:sldId id="266" r:id="rId10"/>
    <p:sldId id="267" r:id="rId11"/>
    <p:sldId id="268" r:id="rId12"/>
    <p:sldId id="269" r:id="rId13"/>
    <p:sldId id="270" r:id="rId14"/>
    <p:sldId id="264" r:id="rId15"/>
    <p:sldId id="280" r:id="rId16"/>
    <p:sldId id="272" r:id="rId17"/>
    <p:sldId id="282" r:id="rId18"/>
    <p:sldId id="281" r:id="rId19"/>
    <p:sldId id="273" r:id="rId20"/>
    <p:sldId id="274" r:id="rId21"/>
    <p:sldId id="275" r:id="rId22"/>
    <p:sldId id="276" r:id="rId23"/>
    <p:sldId id="278" r:id="rId24"/>
    <p:sldId id="277"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0"/>
  </p:normalViewPr>
  <p:slideViewPr>
    <p:cSldViewPr snapToGrid="0">
      <p:cViewPr varScale="1">
        <p:scale>
          <a:sx n="115" d="100"/>
          <a:sy n="115"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4A8A8B-8532-45DD-BACC-81D568E0D2F8}"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B4CCE45-2ABC-4F11-9C2A-D6207CFB7611}">
      <dgm:prSet/>
      <dgm:spPr>
        <a:solidFill>
          <a:schemeClr val="tx2">
            <a:lumMod val="60000"/>
            <a:lumOff val="40000"/>
          </a:schemeClr>
        </a:solidFill>
      </dgm:spPr>
      <dgm:t>
        <a:bodyPr/>
        <a:lstStyle/>
        <a:p>
          <a:r>
            <a:rPr lang="en-US" dirty="0"/>
            <a:t>Approach run</a:t>
          </a:r>
        </a:p>
      </dgm:t>
    </dgm:pt>
    <dgm:pt modelId="{6E3A27BD-8C2B-4CFA-8E6F-DEEF130E9224}" type="parTrans" cxnId="{90E9CA92-092C-417D-B90A-5759952B0738}">
      <dgm:prSet/>
      <dgm:spPr/>
      <dgm:t>
        <a:bodyPr/>
        <a:lstStyle/>
        <a:p>
          <a:endParaRPr lang="en-US"/>
        </a:p>
      </dgm:t>
    </dgm:pt>
    <dgm:pt modelId="{A7CC7992-CBD2-4BF0-9986-E8338D3F7FD1}" type="sibTrans" cxnId="{90E9CA92-092C-417D-B90A-5759952B0738}">
      <dgm:prSet/>
      <dgm:spPr/>
      <dgm:t>
        <a:bodyPr/>
        <a:lstStyle/>
        <a:p>
          <a:endParaRPr lang="en-US"/>
        </a:p>
      </dgm:t>
    </dgm:pt>
    <dgm:pt modelId="{9F72655E-6124-4CA7-86A8-DD0EB9762E0E}">
      <dgm:prSet/>
      <dgm:spPr>
        <a:solidFill>
          <a:schemeClr val="accent1">
            <a:lumMod val="60000"/>
            <a:lumOff val="40000"/>
          </a:schemeClr>
        </a:solidFill>
      </dgm:spPr>
      <dgm:t>
        <a:bodyPr/>
        <a:lstStyle/>
        <a:p>
          <a:r>
            <a:rPr lang="en-US" dirty="0"/>
            <a:t>Takeoff Sequence</a:t>
          </a:r>
        </a:p>
      </dgm:t>
    </dgm:pt>
    <dgm:pt modelId="{A5B35217-EE94-49C5-B00F-46401678411D}" type="parTrans" cxnId="{F026259E-93C9-4186-A516-5CA79F3B79C4}">
      <dgm:prSet/>
      <dgm:spPr/>
      <dgm:t>
        <a:bodyPr/>
        <a:lstStyle/>
        <a:p>
          <a:endParaRPr lang="en-US"/>
        </a:p>
      </dgm:t>
    </dgm:pt>
    <dgm:pt modelId="{9092CB1E-D48E-4D43-B57C-A1BF19C11BD7}" type="sibTrans" cxnId="{F026259E-93C9-4186-A516-5CA79F3B79C4}">
      <dgm:prSet/>
      <dgm:spPr/>
      <dgm:t>
        <a:bodyPr/>
        <a:lstStyle/>
        <a:p>
          <a:endParaRPr lang="en-US"/>
        </a:p>
      </dgm:t>
    </dgm:pt>
    <dgm:pt modelId="{F7BF6036-77FA-4892-A314-341210499D22}">
      <dgm:prSet/>
      <dgm:spPr>
        <a:solidFill>
          <a:schemeClr val="accent1">
            <a:lumMod val="75000"/>
          </a:schemeClr>
        </a:solidFill>
      </dgm:spPr>
      <dgm:t>
        <a:bodyPr/>
        <a:lstStyle/>
        <a:p>
          <a:r>
            <a:rPr lang="en-US"/>
            <a:t>Flight</a:t>
          </a:r>
        </a:p>
      </dgm:t>
    </dgm:pt>
    <dgm:pt modelId="{7B619125-BD76-43B2-BA37-B66329516502}" type="parTrans" cxnId="{87DFF7BF-DD36-4DD2-8541-E6D9BB56DA67}">
      <dgm:prSet/>
      <dgm:spPr/>
      <dgm:t>
        <a:bodyPr/>
        <a:lstStyle/>
        <a:p>
          <a:endParaRPr lang="en-US"/>
        </a:p>
      </dgm:t>
    </dgm:pt>
    <dgm:pt modelId="{1E2C25DE-01A6-46C7-BC2D-1A873136A914}" type="sibTrans" cxnId="{87DFF7BF-DD36-4DD2-8541-E6D9BB56DA67}">
      <dgm:prSet/>
      <dgm:spPr/>
      <dgm:t>
        <a:bodyPr/>
        <a:lstStyle/>
        <a:p>
          <a:endParaRPr lang="en-US"/>
        </a:p>
      </dgm:t>
    </dgm:pt>
    <dgm:pt modelId="{AD11F05E-781D-4F3D-B595-2F40558FAC2B}">
      <dgm:prSet/>
      <dgm:spPr>
        <a:solidFill>
          <a:schemeClr val="accent1">
            <a:lumMod val="50000"/>
          </a:schemeClr>
        </a:solidFill>
      </dgm:spPr>
      <dgm:t>
        <a:bodyPr/>
        <a:lstStyle/>
        <a:p>
          <a:r>
            <a:rPr lang="en-US"/>
            <a:t>Landing</a:t>
          </a:r>
        </a:p>
      </dgm:t>
    </dgm:pt>
    <dgm:pt modelId="{192D89DD-594D-4807-B797-B47F5CBA5D34}" type="parTrans" cxnId="{5221CB24-968F-4D1E-B588-9E978D896055}">
      <dgm:prSet/>
      <dgm:spPr/>
      <dgm:t>
        <a:bodyPr/>
        <a:lstStyle/>
        <a:p>
          <a:endParaRPr lang="en-US"/>
        </a:p>
      </dgm:t>
    </dgm:pt>
    <dgm:pt modelId="{462BFEBB-12EB-487D-8F06-32D12C652257}" type="sibTrans" cxnId="{5221CB24-968F-4D1E-B588-9E978D896055}">
      <dgm:prSet/>
      <dgm:spPr/>
      <dgm:t>
        <a:bodyPr/>
        <a:lstStyle/>
        <a:p>
          <a:endParaRPr lang="en-US"/>
        </a:p>
      </dgm:t>
    </dgm:pt>
    <dgm:pt modelId="{F7CA16ED-AC8B-DE49-991F-41563E1F6482}" type="pres">
      <dgm:prSet presAssocID="{B34A8A8B-8532-45DD-BACC-81D568E0D2F8}" presName="linear" presStyleCnt="0">
        <dgm:presLayoutVars>
          <dgm:dir/>
          <dgm:animLvl val="lvl"/>
          <dgm:resizeHandles val="exact"/>
        </dgm:presLayoutVars>
      </dgm:prSet>
      <dgm:spPr/>
    </dgm:pt>
    <dgm:pt modelId="{31A78B7E-18B3-8F49-8DF7-C5CDD9E2334B}" type="pres">
      <dgm:prSet presAssocID="{9B4CCE45-2ABC-4F11-9C2A-D6207CFB7611}" presName="parentLin" presStyleCnt="0"/>
      <dgm:spPr/>
    </dgm:pt>
    <dgm:pt modelId="{71124171-DE8F-A74E-BF9F-DAB47441CE45}" type="pres">
      <dgm:prSet presAssocID="{9B4CCE45-2ABC-4F11-9C2A-D6207CFB7611}" presName="parentLeftMargin" presStyleLbl="node1" presStyleIdx="0" presStyleCnt="4"/>
      <dgm:spPr/>
    </dgm:pt>
    <dgm:pt modelId="{F5B13256-F1C1-AC4C-A84A-406926CA0A49}" type="pres">
      <dgm:prSet presAssocID="{9B4CCE45-2ABC-4F11-9C2A-D6207CFB7611}" presName="parentText" presStyleLbl="node1" presStyleIdx="0" presStyleCnt="4">
        <dgm:presLayoutVars>
          <dgm:chMax val="0"/>
          <dgm:bulletEnabled val="1"/>
        </dgm:presLayoutVars>
      </dgm:prSet>
      <dgm:spPr/>
    </dgm:pt>
    <dgm:pt modelId="{78EA8C44-B639-F44B-8744-1AFCA62E12A8}" type="pres">
      <dgm:prSet presAssocID="{9B4CCE45-2ABC-4F11-9C2A-D6207CFB7611}" presName="negativeSpace" presStyleCnt="0"/>
      <dgm:spPr/>
    </dgm:pt>
    <dgm:pt modelId="{C0BE441D-C5A3-2D4D-99DC-00C19D12BD2B}" type="pres">
      <dgm:prSet presAssocID="{9B4CCE45-2ABC-4F11-9C2A-D6207CFB7611}" presName="childText" presStyleLbl="conFgAcc1" presStyleIdx="0" presStyleCnt="4">
        <dgm:presLayoutVars>
          <dgm:bulletEnabled val="1"/>
        </dgm:presLayoutVars>
      </dgm:prSet>
      <dgm:spPr/>
    </dgm:pt>
    <dgm:pt modelId="{45204018-8B66-2943-A756-C55B17F5E3D2}" type="pres">
      <dgm:prSet presAssocID="{A7CC7992-CBD2-4BF0-9986-E8338D3F7FD1}" presName="spaceBetweenRectangles" presStyleCnt="0"/>
      <dgm:spPr/>
    </dgm:pt>
    <dgm:pt modelId="{08F34838-20D4-9B4C-8046-81650B70E258}" type="pres">
      <dgm:prSet presAssocID="{9F72655E-6124-4CA7-86A8-DD0EB9762E0E}" presName="parentLin" presStyleCnt="0"/>
      <dgm:spPr/>
    </dgm:pt>
    <dgm:pt modelId="{AD9B4A94-1470-704C-875C-A80AD040832F}" type="pres">
      <dgm:prSet presAssocID="{9F72655E-6124-4CA7-86A8-DD0EB9762E0E}" presName="parentLeftMargin" presStyleLbl="node1" presStyleIdx="0" presStyleCnt="4"/>
      <dgm:spPr/>
    </dgm:pt>
    <dgm:pt modelId="{6EE4B975-6BB8-AA44-B703-0D17BD23B45E}" type="pres">
      <dgm:prSet presAssocID="{9F72655E-6124-4CA7-86A8-DD0EB9762E0E}" presName="parentText" presStyleLbl="node1" presStyleIdx="1" presStyleCnt="4">
        <dgm:presLayoutVars>
          <dgm:chMax val="0"/>
          <dgm:bulletEnabled val="1"/>
        </dgm:presLayoutVars>
      </dgm:prSet>
      <dgm:spPr/>
    </dgm:pt>
    <dgm:pt modelId="{28EA63AD-1B0D-5945-B71C-1740C847F96A}" type="pres">
      <dgm:prSet presAssocID="{9F72655E-6124-4CA7-86A8-DD0EB9762E0E}" presName="negativeSpace" presStyleCnt="0"/>
      <dgm:spPr/>
    </dgm:pt>
    <dgm:pt modelId="{F23AF440-D085-A848-A36F-C9AFC6E1642E}" type="pres">
      <dgm:prSet presAssocID="{9F72655E-6124-4CA7-86A8-DD0EB9762E0E}" presName="childText" presStyleLbl="conFgAcc1" presStyleIdx="1" presStyleCnt="4">
        <dgm:presLayoutVars>
          <dgm:bulletEnabled val="1"/>
        </dgm:presLayoutVars>
      </dgm:prSet>
      <dgm:spPr/>
    </dgm:pt>
    <dgm:pt modelId="{89FC3A84-6C9A-2B4D-A6F0-6782C262E769}" type="pres">
      <dgm:prSet presAssocID="{9092CB1E-D48E-4D43-B57C-A1BF19C11BD7}" presName="spaceBetweenRectangles" presStyleCnt="0"/>
      <dgm:spPr/>
    </dgm:pt>
    <dgm:pt modelId="{16B64CBD-4E63-AC4F-8036-03D3F12C73C1}" type="pres">
      <dgm:prSet presAssocID="{F7BF6036-77FA-4892-A314-341210499D22}" presName="parentLin" presStyleCnt="0"/>
      <dgm:spPr/>
    </dgm:pt>
    <dgm:pt modelId="{E158C7F2-6DF1-E045-B127-A060D18807F7}" type="pres">
      <dgm:prSet presAssocID="{F7BF6036-77FA-4892-A314-341210499D22}" presName="parentLeftMargin" presStyleLbl="node1" presStyleIdx="1" presStyleCnt="4"/>
      <dgm:spPr/>
    </dgm:pt>
    <dgm:pt modelId="{26FBA375-4907-C340-85EE-9A3C3D579F1B}" type="pres">
      <dgm:prSet presAssocID="{F7BF6036-77FA-4892-A314-341210499D22}" presName="parentText" presStyleLbl="node1" presStyleIdx="2" presStyleCnt="4">
        <dgm:presLayoutVars>
          <dgm:chMax val="0"/>
          <dgm:bulletEnabled val="1"/>
        </dgm:presLayoutVars>
      </dgm:prSet>
      <dgm:spPr/>
    </dgm:pt>
    <dgm:pt modelId="{A225B3C4-F4C1-2241-8CFF-341FDE0CC26C}" type="pres">
      <dgm:prSet presAssocID="{F7BF6036-77FA-4892-A314-341210499D22}" presName="negativeSpace" presStyleCnt="0"/>
      <dgm:spPr/>
    </dgm:pt>
    <dgm:pt modelId="{C0088208-1509-1245-9142-A0122F71ED94}" type="pres">
      <dgm:prSet presAssocID="{F7BF6036-77FA-4892-A314-341210499D22}" presName="childText" presStyleLbl="conFgAcc1" presStyleIdx="2" presStyleCnt="4">
        <dgm:presLayoutVars>
          <dgm:bulletEnabled val="1"/>
        </dgm:presLayoutVars>
      </dgm:prSet>
      <dgm:spPr/>
    </dgm:pt>
    <dgm:pt modelId="{AFB2E120-15F4-414E-A1D3-CEFF7BD4BFD9}" type="pres">
      <dgm:prSet presAssocID="{1E2C25DE-01A6-46C7-BC2D-1A873136A914}" presName="spaceBetweenRectangles" presStyleCnt="0"/>
      <dgm:spPr/>
    </dgm:pt>
    <dgm:pt modelId="{E6B526B2-0298-364C-9E78-7E6AC1BA8169}" type="pres">
      <dgm:prSet presAssocID="{AD11F05E-781D-4F3D-B595-2F40558FAC2B}" presName="parentLin" presStyleCnt="0"/>
      <dgm:spPr/>
    </dgm:pt>
    <dgm:pt modelId="{93C770AA-5CC9-3C45-B63A-80EED36CF3F5}" type="pres">
      <dgm:prSet presAssocID="{AD11F05E-781D-4F3D-B595-2F40558FAC2B}" presName="parentLeftMargin" presStyleLbl="node1" presStyleIdx="2" presStyleCnt="4"/>
      <dgm:spPr/>
    </dgm:pt>
    <dgm:pt modelId="{B6737E5E-8E8C-FC4F-AFED-6CC590DAA63D}" type="pres">
      <dgm:prSet presAssocID="{AD11F05E-781D-4F3D-B595-2F40558FAC2B}" presName="parentText" presStyleLbl="node1" presStyleIdx="3" presStyleCnt="4">
        <dgm:presLayoutVars>
          <dgm:chMax val="0"/>
          <dgm:bulletEnabled val="1"/>
        </dgm:presLayoutVars>
      </dgm:prSet>
      <dgm:spPr/>
    </dgm:pt>
    <dgm:pt modelId="{5F01F396-416F-3F47-BFCA-5AD8857981D3}" type="pres">
      <dgm:prSet presAssocID="{AD11F05E-781D-4F3D-B595-2F40558FAC2B}" presName="negativeSpace" presStyleCnt="0"/>
      <dgm:spPr/>
    </dgm:pt>
    <dgm:pt modelId="{A1B12FBC-B420-3A46-ABE6-2444944AC7CB}" type="pres">
      <dgm:prSet presAssocID="{AD11F05E-781D-4F3D-B595-2F40558FAC2B}" presName="childText" presStyleLbl="conFgAcc1" presStyleIdx="3" presStyleCnt="4">
        <dgm:presLayoutVars>
          <dgm:bulletEnabled val="1"/>
        </dgm:presLayoutVars>
      </dgm:prSet>
      <dgm:spPr/>
    </dgm:pt>
  </dgm:ptLst>
  <dgm:cxnLst>
    <dgm:cxn modelId="{A6446907-8FBF-3049-94EE-2CAEDE0A6E93}" type="presOf" srcId="{9F72655E-6124-4CA7-86A8-DD0EB9762E0E}" destId="{6EE4B975-6BB8-AA44-B703-0D17BD23B45E}" srcOrd="1" destOrd="0" presId="urn:microsoft.com/office/officeart/2005/8/layout/list1"/>
    <dgm:cxn modelId="{289AC710-B5F3-9F44-8A92-9139BDAAD6F5}" type="presOf" srcId="{F7BF6036-77FA-4892-A314-341210499D22}" destId="{26FBA375-4907-C340-85EE-9A3C3D579F1B}" srcOrd="1" destOrd="0" presId="urn:microsoft.com/office/officeart/2005/8/layout/list1"/>
    <dgm:cxn modelId="{3F26C619-D3BA-5045-908D-CF8ED4D98922}" type="presOf" srcId="{AD11F05E-781D-4F3D-B595-2F40558FAC2B}" destId="{93C770AA-5CC9-3C45-B63A-80EED36CF3F5}" srcOrd="0" destOrd="0" presId="urn:microsoft.com/office/officeart/2005/8/layout/list1"/>
    <dgm:cxn modelId="{5221CB24-968F-4D1E-B588-9E978D896055}" srcId="{B34A8A8B-8532-45DD-BACC-81D568E0D2F8}" destId="{AD11F05E-781D-4F3D-B595-2F40558FAC2B}" srcOrd="3" destOrd="0" parTransId="{192D89DD-594D-4807-B797-B47F5CBA5D34}" sibTransId="{462BFEBB-12EB-487D-8F06-32D12C652257}"/>
    <dgm:cxn modelId="{90E9CA92-092C-417D-B90A-5759952B0738}" srcId="{B34A8A8B-8532-45DD-BACC-81D568E0D2F8}" destId="{9B4CCE45-2ABC-4F11-9C2A-D6207CFB7611}" srcOrd="0" destOrd="0" parTransId="{6E3A27BD-8C2B-4CFA-8E6F-DEEF130E9224}" sibTransId="{A7CC7992-CBD2-4BF0-9986-E8338D3F7FD1}"/>
    <dgm:cxn modelId="{F026259E-93C9-4186-A516-5CA79F3B79C4}" srcId="{B34A8A8B-8532-45DD-BACC-81D568E0D2F8}" destId="{9F72655E-6124-4CA7-86A8-DD0EB9762E0E}" srcOrd="1" destOrd="0" parTransId="{A5B35217-EE94-49C5-B00F-46401678411D}" sibTransId="{9092CB1E-D48E-4D43-B57C-A1BF19C11BD7}"/>
    <dgm:cxn modelId="{75D5C5A5-4E88-9141-A941-FB3B63BD062B}" type="presOf" srcId="{9B4CCE45-2ABC-4F11-9C2A-D6207CFB7611}" destId="{F5B13256-F1C1-AC4C-A84A-406926CA0A49}" srcOrd="1" destOrd="0" presId="urn:microsoft.com/office/officeart/2005/8/layout/list1"/>
    <dgm:cxn modelId="{87DFF7BF-DD36-4DD2-8541-E6D9BB56DA67}" srcId="{B34A8A8B-8532-45DD-BACC-81D568E0D2F8}" destId="{F7BF6036-77FA-4892-A314-341210499D22}" srcOrd="2" destOrd="0" parTransId="{7B619125-BD76-43B2-BA37-B66329516502}" sibTransId="{1E2C25DE-01A6-46C7-BC2D-1A873136A914}"/>
    <dgm:cxn modelId="{4EF4E9C8-D432-604A-B702-21F04BADB64B}" type="presOf" srcId="{B34A8A8B-8532-45DD-BACC-81D568E0D2F8}" destId="{F7CA16ED-AC8B-DE49-991F-41563E1F6482}" srcOrd="0" destOrd="0" presId="urn:microsoft.com/office/officeart/2005/8/layout/list1"/>
    <dgm:cxn modelId="{D8D7F2CC-7BA9-F445-A5D7-7D9AE3D05FBA}" type="presOf" srcId="{F7BF6036-77FA-4892-A314-341210499D22}" destId="{E158C7F2-6DF1-E045-B127-A060D18807F7}" srcOrd="0" destOrd="0" presId="urn:microsoft.com/office/officeart/2005/8/layout/list1"/>
    <dgm:cxn modelId="{B7E46FEA-BC8F-0442-B05F-73D63691C9FB}" type="presOf" srcId="{AD11F05E-781D-4F3D-B595-2F40558FAC2B}" destId="{B6737E5E-8E8C-FC4F-AFED-6CC590DAA63D}" srcOrd="1" destOrd="0" presId="urn:microsoft.com/office/officeart/2005/8/layout/list1"/>
    <dgm:cxn modelId="{D751BBF9-0F8F-BF4D-AFD0-C0D7244B37AF}" type="presOf" srcId="{9B4CCE45-2ABC-4F11-9C2A-D6207CFB7611}" destId="{71124171-DE8F-A74E-BF9F-DAB47441CE45}" srcOrd="0" destOrd="0" presId="urn:microsoft.com/office/officeart/2005/8/layout/list1"/>
    <dgm:cxn modelId="{36160EFA-21FA-E14C-921E-0D4E22DFAACC}" type="presOf" srcId="{9F72655E-6124-4CA7-86A8-DD0EB9762E0E}" destId="{AD9B4A94-1470-704C-875C-A80AD040832F}" srcOrd="0" destOrd="0" presId="urn:microsoft.com/office/officeart/2005/8/layout/list1"/>
    <dgm:cxn modelId="{893167EC-792E-8940-8514-913C774FCB40}" type="presParOf" srcId="{F7CA16ED-AC8B-DE49-991F-41563E1F6482}" destId="{31A78B7E-18B3-8F49-8DF7-C5CDD9E2334B}" srcOrd="0" destOrd="0" presId="urn:microsoft.com/office/officeart/2005/8/layout/list1"/>
    <dgm:cxn modelId="{646AE997-C74A-1B46-BE01-6C6740F1164E}" type="presParOf" srcId="{31A78B7E-18B3-8F49-8DF7-C5CDD9E2334B}" destId="{71124171-DE8F-A74E-BF9F-DAB47441CE45}" srcOrd="0" destOrd="0" presId="urn:microsoft.com/office/officeart/2005/8/layout/list1"/>
    <dgm:cxn modelId="{11C7DF24-FBD6-3F48-B936-733AD5DB2239}" type="presParOf" srcId="{31A78B7E-18B3-8F49-8DF7-C5CDD9E2334B}" destId="{F5B13256-F1C1-AC4C-A84A-406926CA0A49}" srcOrd="1" destOrd="0" presId="urn:microsoft.com/office/officeart/2005/8/layout/list1"/>
    <dgm:cxn modelId="{C7AD5B6A-489F-9448-8921-75EA7E9CE4CF}" type="presParOf" srcId="{F7CA16ED-AC8B-DE49-991F-41563E1F6482}" destId="{78EA8C44-B639-F44B-8744-1AFCA62E12A8}" srcOrd="1" destOrd="0" presId="urn:microsoft.com/office/officeart/2005/8/layout/list1"/>
    <dgm:cxn modelId="{7C3BC60D-0D23-7E4A-A395-CA5E8C8C909B}" type="presParOf" srcId="{F7CA16ED-AC8B-DE49-991F-41563E1F6482}" destId="{C0BE441D-C5A3-2D4D-99DC-00C19D12BD2B}" srcOrd="2" destOrd="0" presId="urn:microsoft.com/office/officeart/2005/8/layout/list1"/>
    <dgm:cxn modelId="{841C312E-15D7-C043-A168-72C4AD3CF1EE}" type="presParOf" srcId="{F7CA16ED-AC8B-DE49-991F-41563E1F6482}" destId="{45204018-8B66-2943-A756-C55B17F5E3D2}" srcOrd="3" destOrd="0" presId="urn:microsoft.com/office/officeart/2005/8/layout/list1"/>
    <dgm:cxn modelId="{2870CDC6-BB62-FB43-BB56-1D28F2D26347}" type="presParOf" srcId="{F7CA16ED-AC8B-DE49-991F-41563E1F6482}" destId="{08F34838-20D4-9B4C-8046-81650B70E258}" srcOrd="4" destOrd="0" presId="urn:microsoft.com/office/officeart/2005/8/layout/list1"/>
    <dgm:cxn modelId="{77D3FD98-5AEB-4A44-AD5B-82656B569E4F}" type="presParOf" srcId="{08F34838-20D4-9B4C-8046-81650B70E258}" destId="{AD9B4A94-1470-704C-875C-A80AD040832F}" srcOrd="0" destOrd="0" presId="urn:microsoft.com/office/officeart/2005/8/layout/list1"/>
    <dgm:cxn modelId="{D5A88CD9-57A3-0B4E-9019-4FEE76A352FA}" type="presParOf" srcId="{08F34838-20D4-9B4C-8046-81650B70E258}" destId="{6EE4B975-6BB8-AA44-B703-0D17BD23B45E}" srcOrd="1" destOrd="0" presId="urn:microsoft.com/office/officeart/2005/8/layout/list1"/>
    <dgm:cxn modelId="{83B6DEA6-80D5-B54D-BC18-BD8D509B53D0}" type="presParOf" srcId="{F7CA16ED-AC8B-DE49-991F-41563E1F6482}" destId="{28EA63AD-1B0D-5945-B71C-1740C847F96A}" srcOrd="5" destOrd="0" presId="urn:microsoft.com/office/officeart/2005/8/layout/list1"/>
    <dgm:cxn modelId="{5993C10D-D54B-6148-88EA-C5342B9E8408}" type="presParOf" srcId="{F7CA16ED-AC8B-DE49-991F-41563E1F6482}" destId="{F23AF440-D085-A848-A36F-C9AFC6E1642E}" srcOrd="6" destOrd="0" presId="urn:microsoft.com/office/officeart/2005/8/layout/list1"/>
    <dgm:cxn modelId="{AEAF4B5E-EDB7-6C44-8463-F1A88D750C3E}" type="presParOf" srcId="{F7CA16ED-AC8B-DE49-991F-41563E1F6482}" destId="{89FC3A84-6C9A-2B4D-A6F0-6782C262E769}" srcOrd="7" destOrd="0" presId="urn:microsoft.com/office/officeart/2005/8/layout/list1"/>
    <dgm:cxn modelId="{208B4A93-D6F3-3349-BF5B-7DF934F16D3D}" type="presParOf" srcId="{F7CA16ED-AC8B-DE49-991F-41563E1F6482}" destId="{16B64CBD-4E63-AC4F-8036-03D3F12C73C1}" srcOrd="8" destOrd="0" presId="urn:microsoft.com/office/officeart/2005/8/layout/list1"/>
    <dgm:cxn modelId="{4A6DE568-07A3-704D-AC10-B291BAD2E308}" type="presParOf" srcId="{16B64CBD-4E63-AC4F-8036-03D3F12C73C1}" destId="{E158C7F2-6DF1-E045-B127-A060D18807F7}" srcOrd="0" destOrd="0" presId="urn:microsoft.com/office/officeart/2005/8/layout/list1"/>
    <dgm:cxn modelId="{21C7F263-C907-EA45-9B10-6FD41818361E}" type="presParOf" srcId="{16B64CBD-4E63-AC4F-8036-03D3F12C73C1}" destId="{26FBA375-4907-C340-85EE-9A3C3D579F1B}" srcOrd="1" destOrd="0" presId="urn:microsoft.com/office/officeart/2005/8/layout/list1"/>
    <dgm:cxn modelId="{05AA958F-B5AA-DF41-8C7F-24F4AAE76F47}" type="presParOf" srcId="{F7CA16ED-AC8B-DE49-991F-41563E1F6482}" destId="{A225B3C4-F4C1-2241-8CFF-341FDE0CC26C}" srcOrd="9" destOrd="0" presId="urn:microsoft.com/office/officeart/2005/8/layout/list1"/>
    <dgm:cxn modelId="{30098650-D1EE-7C46-964C-85C7EE9803D7}" type="presParOf" srcId="{F7CA16ED-AC8B-DE49-991F-41563E1F6482}" destId="{C0088208-1509-1245-9142-A0122F71ED94}" srcOrd="10" destOrd="0" presId="urn:microsoft.com/office/officeart/2005/8/layout/list1"/>
    <dgm:cxn modelId="{10621767-D31A-6241-A7BD-67DD78CBF279}" type="presParOf" srcId="{F7CA16ED-AC8B-DE49-991F-41563E1F6482}" destId="{AFB2E120-15F4-414E-A1D3-CEFF7BD4BFD9}" srcOrd="11" destOrd="0" presId="urn:microsoft.com/office/officeart/2005/8/layout/list1"/>
    <dgm:cxn modelId="{622631C9-9238-7B43-9020-EFF538E4FB88}" type="presParOf" srcId="{F7CA16ED-AC8B-DE49-991F-41563E1F6482}" destId="{E6B526B2-0298-364C-9E78-7E6AC1BA8169}" srcOrd="12" destOrd="0" presId="urn:microsoft.com/office/officeart/2005/8/layout/list1"/>
    <dgm:cxn modelId="{DACB533F-6355-7F48-9A1A-888E86FFA904}" type="presParOf" srcId="{E6B526B2-0298-364C-9E78-7E6AC1BA8169}" destId="{93C770AA-5CC9-3C45-B63A-80EED36CF3F5}" srcOrd="0" destOrd="0" presId="urn:microsoft.com/office/officeart/2005/8/layout/list1"/>
    <dgm:cxn modelId="{89551048-655A-5D4B-A7A3-E657A1EB2D9B}" type="presParOf" srcId="{E6B526B2-0298-364C-9E78-7E6AC1BA8169}" destId="{B6737E5E-8E8C-FC4F-AFED-6CC590DAA63D}" srcOrd="1" destOrd="0" presId="urn:microsoft.com/office/officeart/2005/8/layout/list1"/>
    <dgm:cxn modelId="{3ADA0561-B2BF-1F43-B476-83FC294EBB64}" type="presParOf" srcId="{F7CA16ED-AC8B-DE49-991F-41563E1F6482}" destId="{5F01F396-416F-3F47-BFCA-5AD8857981D3}" srcOrd="13" destOrd="0" presId="urn:microsoft.com/office/officeart/2005/8/layout/list1"/>
    <dgm:cxn modelId="{527FB605-04F0-0148-8B4B-7807111A87FC}" type="presParOf" srcId="{F7CA16ED-AC8B-DE49-991F-41563E1F6482}" destId="{A1B12FBC-B420-3A46-ABE6-2444944AC7C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E441D-C5A3-2D4D-99DC-00C19D12BD2B}">
      <dsp:nvSpPr>
        <dsp:cNvPr id="0" name=""/>
        <dsp:cNvSpPr/>
      </dsp:nvSpPr>
      <dsp:spPr>
        <a:xfrm>
          <a:off x="0" y="521824"/>
          <a:ext cx="6301601"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B13256-F1C1-AC4C-A84A-406926CA0A49}">
      <dsp:nvSpPr>
        <dsp:cNvPr id="0" name=""/>
        <dsp:cNvSpPr/>
      </dsp:nvSpPr>
      <dsp:spPr>
        <a:xfrm>
          <a:off x="315080" y="34744"/>
          <a:ext cx="4411120" cy="974160"/>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1466850">
            <a:lnSpc>
              <a:spcPct val="90000"/>
            </a:lnSpc>
            <a:spcBef>
              <a:spcPct val="0"/>
            </a:spcBef>
            <a:spcAft>
              <a:spcPct val="35000"/>
            </a:spcAft>
            <a:buNone/>
          </a:pPr>
          <a:r>
            <a:rPr lang="en-US" sz="3300" kern="1200" dirty="0"/>
            <a:t>Approach run</a:t>
          </a:r>
        </a:p>
      </dsp:txBody>
      <dsp:txXfrm>
        <a:off x="362635" y="82299"/>
        <a:ext cx="4316010" cy="879050"/>
      </dsp:txXfrm>
    </dsp:sp>
    <dsp:sp modelId="{F23AF440-D085-A848-A36F-C9AFC6E1642E}">
      <dsp:nvSpPr>
        <dsp:cNvPr id="0" name=""/>
        <dsp:cNvSpPr/>
      </dsp:nvSpPr>
      <dsp:spPr>
        <a:xfrm>
          <a:off x="0" y="2018704"/>
          <a:ext cx="6301601" cy="8316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E4B975-6BB8-AA44-B703-0D17BD23B45E}">
      <dsp:nvSpPr>
        <dsp:cNvPr id="0" name=""/>
        <dsp:cNvSpPr/>
      </dsp:nvSpPr>
      <dsp:spPr>
        <a:xfrm>
          <a:off x="315080" y="1531624"/>
          <a:ext cx="4411120" cy="974160"/>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1466850">
            <a:lnSpc>
              <a:spcPct val="90000"/>
            </a:lnSpc>
            <a:spcBef>
              <a:spcPct val="0"/>
            </a:spcBef>
            <a:spcAft>
              <a:spcPct val="35000"/>
            </a:spcAft>
            <a:buNone/>
          </a:pPr>
          <a:r>
            <a:rPr lang="en-US" sz="3300" kern="1200" dirty="0"/>
            <a:t>Takeoff Sequence</a:t>
          </a:r>
        </a:p>
      </dsp:txBody>
      <dsp:txXfrm>
        <a:off x="362635" y="1579179"/>
        <a:ext cx="4316010" cy="879050"/>
      </dsp:txXfrm>
    </dsp:sp>
    <dsp:sp modelId="{C0088208-1509-1245-9142-A0122F71ED94}">
      <dsp:nvSpPr>
        <dsp:cNvPr id="0" name=""/>
        <dsp:cNvSpPr/>
      </dsp:nvSpPr>
      <dsp:spPr>
        <a:xfrm>
          <a:off x="0" y="3515584"/>
          <a:ext cx="6301601" cy="8316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FBA375-4907-C340-85EE-9A3C3D579F1B}">
      <dsp:nvSpPr>
        <dsp:cNvPr id="0" name=""/>
        <dsp:cNvSpPr/>
      </dsp:nvSpPr>
      <dsp:spPr>
        <a:xfrm>
          <a:off x="315080" y="3028504"/>
          <a:ext cx="4411120" cy="97416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1466850">
            <a:lnSpc>
              <a:spcPct val="90000"/>
            </a:lnSpc>
            <a:spcBef>
              <a:spcPct val="0"/>
            </a:spcBef>
            <a:spcAft>
              <a:spcPct val="35000"/>
            </a:spcAft>
            <a:buNone/>
          </a:pPr>
          <a:r>
            <a:rPr lang="en-US" sz="3300" kern="1200"/>
            <a:t>Flight</a:t>
          </a:r>
        </a:p>
      </dsp:txBody>
      <dsp:txXfrm>
        <a:off x="362635" y="3076059"/>
        <a:ext cx="4316010" cy="879050"/>
      </dsp:txXfrm>
    </dsp:sp>
    <dsp:sp modelId="{A1B12FBC-B420-3A46-ABE6-2444944AC7CB}">
      <dsp:nvSpPr>
        <dsp:cNvPr id="0" name=""/>
        <dsp:cNvSpPr/>
      </dsp:nvSpPr>
      <dsp:spPr>
        <a:xfrm>
          <a:off x="0" y="5012464"/>
          <a:ext cx="6301601" cy="831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737E5E-8E8C-FC4F-AFED-6CC590DAA63D}">
      <dsp:nvSpPr>
        <dsp:cNvPr id="0" name=""/>
        <dsp:cNvSpPr/>
      </dsp:nvSpPr>
      <dsp:spPr>
        <a:xfrm>
          <a:off x="315080" y="4525384"/>
          <a:ext cx="4411120" cy="97416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1466850">
            <a:lnSpc>
              <a:spcPct val="90000"/>
            </a:lnSpc>
            <a:spcBef>
              <a:spcPct val="0"/>
            </a:spcBef>
            <a:spcAft>
              <a:spcPct val="35000"/>
            </a:spcAft>
            <a:buNone/>
          </a:pPr>
          <a:r>
            <a:rPr lang="en-US" sz="3300" kern="1200"/>
            <a:t>Landing</a:t>
          </a:r>
        </a:p>
      </dsp:txBody>
      <dsp:txXfrm>
        <a:off x="362635" y="4572939"/>
        <a:ext cx="43160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2B6BB-3CF4-5046-8108-F4355F648FD0}"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896BA-5EFE-C14C-8AD9-118B69FF194C}" type="slidenum">
              <a:rPr lang="en-US" smtClean="0"/>
              <a:t>‹#›</a:t>
            </a:fld>
            <a:endParaRPr lang="en-US"/>
          </a:p>
        </p:txBody>
      </p:sp>
    </p:spTree>
    <p:extLst>
      <p:ext uri="{BB962C8B-B14F-4D97-AF65-F5344CB8AC3E}">
        <p14:creationId xmlns:p14="http://schemas.microsoft.com/office/powerpoint/2010/main" val="364258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err="1">
                <a:solidFill>
                  <a:srgbClr val="D1D5DB"/>
                </a:solidFill>
                <a:effectLst/>
                <a:latin typeface="Söhne"/>
              </a:rPr>
              <a:t>Keras</a:t>
            </a:r>
            <a:r>
              <a:rPr lang="en-US" b="0" i="0" dirty="0">
                <a:solidFill>
                  <a:srgbClr val="D1D5DB"/>
                </a:solidFill>
                <a:effectLst/>
                <a:latin typeface="Söhne"/>
              </a:rPr>
              <a:t> is an open-source neural network library written in Python. It is designed to be user-friendly, modular, and extensible, which makes it easy to use for both beginners and advanced users. </a:t>
            </a:r>
            <a:r>
              <a:rPr lang="en-US" b="0" i="0" dirty="0" err="1">
                <a:solidFill>
                  <a:srgbClr val="D1D5DB"/>
                </a:solidFill>
                <a:effectLst/>
                <a:latin typeface="Söhne"/>
              </a:rPr>
              <a:t>Keras</a:t>
            </a:r>
            <a:r>
              <a:rPr lang="en-US" b="0" i="0" dirty="0">
                <a:solidFill>
                  <a:srgbClr val="D1D5DB"/>
                </a:solidFill>
                <a:effectLst/>
                <a:latin typeface="Söhne"/>
              </a:rPr>
              <a:t> provides a high-level API for building and training deep learning models. It can run on top of various backends, including TensorFlow, Theano, and Microsoft Cognitive Toolkit (CNTK).</a:t>
            </a:r>
          </a:p>
          <a:p>
            <a:pPr algn="l"/>
            <a:r>
              <a:rPr lang="en-US" b="0" i="0" dirty="0">
                <a:solidFill>
                  <a:srgbClr val="D1D5DB"/>
                </a:solidFill>
                <a:effectLst/>
                <a:latin typeface="Söhne"/>
              </a:rPr>
              <a:t>LSTMs (Long Short-Term Memory networks) are a type of recurrent neural network architecture that is designed to capture long-term dependencies and context in sequential data. In the context of video data, LSTMs can be used to model the temporal relationships and dependencies between the frames of a video sequence.</a:t>
            </a:r>
          </a:p>
          <a:p>
            <a:pPr algn="l"/>
            <a:r>
              <a:rPr lang="en-US" b="0" i="0" dirty="0">
                <a:solidFill>
                  <a:srgbClr val="D1D5DB"/>
                </a:solidFill>
                <a:effectLst/>
                <a:latin typeface="Söhne"/>
              </a:rPr>
              <a:t>LSTMs are particularly useful for video data because they can effectively handle input sequences of varying lengths and store information for long periods of time. This is important in video data analysis because video sequences can vary in length and can contain complex and subtle temporal patterns that are difficult to capture using traditional machine learning approaches.</a:t>
            </a:r>
          </a:p>
          <a:p>
            <a:pPr marL="171450" indent="-171450">
              <a:buFontTx/>
              <a:buChar char="-"/>
            </a:pPr>
            <a:r>
              <a:rPr lang="en-US" b="0" i="0" dirty="0">
                <a:solidFill>
                  <a:srgbClr val="D1D5DB"/>
                </a:solidFill>
                <a:effectLst/>
                <a:latin typeface="Söhne"/>
              </a:rPr>
              <a:t>In machine learning, the </a:t>
            </a:r>
            <a:r>
              <a:rPr lang="en-US" b="0" i="0" dirty="0" err="1">
                <a:solidFill>
                  <a:srgbClr val="D1D5DB"/>
                </a:solidFill>
                <a:effectLst/>
                <a:latin typeface="Söhne"/>
              </a:rPr>
              <a:t>softmax</a:t>
            </a:r>
            <a:r>
              <a:rPr lang="en-US" b="0" i="0" dirty="0">
                <a:solidFill>
                  <a:srgbClr val="D1D5DB"/>
                </a:solidFill>
                <a:effectLst/>
                <a:latin typeface="Söhne"/>
              </a:rPr>
              <a:t> activation function is commonly used in the output layer of a neural network for multi-class classification tasks. It is a type of activation function that takes a vector of arbitrary real-valued inputs and transforms them into a vector of probabilities that sum to one.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1D896BA-5EFE-C14C-8AD9-118B69FF194C}" type="slidenum">
              <a:rPr lang="en-US" smtClean="0"/>
              <a:t>19</a:t>
            </a:fld>
            <a:endParaRPr lang="en-US"/>
          </a:p>
        </p:txBody>
      </p:sp>
    </p:spTree>
    <p:extLst>
      <p:ext uri="{BB962C8B-B14F-4D97-AF65-F5344CB8AC3E}">
        <p14:creationId xmlns:p14="http://schemas.microsoft.com/office/powerpoint/2010/main" val="65795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7A19-757E-CAF0-EF72-57B58D953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A69F5-3906-35FB-EA09-710D6762F8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7D3AC1-083C-D454-06BE-58B0AACD739E}"/>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0C231638-F402-805A-6428-AA61C0A55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DF255-E001-27BE-613D-07DCD404566E}"/>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26420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E227-3F0B-30DA-8123-4F17E58A8A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CACF5B-D2D1-5E08-715A-C55B19D7D3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15AE2-C50A-C08A-DD8B-A78B3AF6344D}"/>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7DEAF2FF-637D-61C0-1569-AE58887B8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F269C-2D38-862A-529D-19B34D405E28}"/>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13895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A8A5E-39C7-5D20-649E-A6638C3D72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5F6878-661A-0A56-22B3-90C8C9B99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52481-2F73-0631-3C80-DDE76C02C849}"/>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2954AAD2-9BD1-5FE2-F017-873F289E7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26C43-B95F-74A2-5F26-CF477E4C253F}"/>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88905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1215-A927-DA00-14EB-83EE0EC19F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A4934-8BEE-5CD0-E419-9E3ED4C6F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39794-8ACE-5859-9B37-1F0732B7335A}"/>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D94F63F7-0D6C-3BCD-4B83-031D55A70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C12FB-DBF4-E74B-14BE-B217F9A02952}"/>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49321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F6F7-B386-B0D6-2B64-9636B22C6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E1ED13-7FB5-78FA-2ED3-A03F696FA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9D0AEB-C8AA-7BB5-132D-478E00BA0A6D}"/>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87EFF755-45FE-8DBD-4966-0739C6479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F977C-A619-289E-9FFF-9EDC38ACE393}"/>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178732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715A-479B-66B7-F699-7C808BEC5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129E29-ED9B-EAA0-B1EF-133A03995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63957A-420B-0C50-4E55-661AB07BD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F44D39-4E46-D865-601E-86780B4398CC}"/>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6" name="Footer Placeholder 5">
            <a:extLst>
              <a:ext uri="{FF2B5EF4-FFF2-40B4-BE49-F238E27FC236}">
                <a16:creationId xmlns:a16="http://schemas.microsoft.com/office/drawing/2014/main" id="{8D25D404-F229-16EF-A73D-4FBCE5D823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711065-7D25-5392-150C-A34476536B26}"/>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109556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9E12-05EC-62DF-6C11-C6B432DE62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61267D-6E17-8538-FF9D-CCF51C8D2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94F118-B53B-82DC-3819-01ECF9E692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3AB0A7-68FC-1628-4F1B-F19387C82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B34A2E-B97E-268C-EF69-807EE52670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9918E-77F6-68BE-C3E7-5C2A28CD31AF}"/>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8" name="Footer Placeholder 7">
            <a:extLst>
              <a:ext uri="{FF2B5EF4-FFF2-40B4-BE49-F238E27FC236}">
                <a16:creationId xmlns:a16="http://schemas.microsoft.com/office/drawing/2014/main" id="{E0138C6D-1964-9EFF-2CD6-9FFF4E592C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6B5BBD-29DD-A6D5-1755-CCB2A264D1EC}"/>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65106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6C75-AB17-B3E6-85FC-03D0E7962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AC9F7E-3AAC-8CF8-9474-3480487D66A4}"/>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4" name="Footer Placeholder 3">
            <a:extLst>
              <a:ext uri="{FF2B5EF4-FFF2-40B4-BE49-F238E27FC236}">
                <a16:creationId xmlns:a16="http://schemas.microsoft.com/office/drawing/2014/main" id="{0AE5C94E-0BA1-E750-FDB7-2FDFD0670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48D8FD-4D56-708C-1081-B0B45F3E9C73}"/>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297921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675C11-4212-7D58-5377-787256183F7E}"/>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3" name="Footer Placeholder 2">
            <a:extLst>
              <a:ext uri="{FF2B5EF4-FFF2-40B4-BE49-F238E27FC236}">
                <a16:creationId xmlns:a16="http://schemas.microsoft.com/office/drawing/2014/main" id="{C22CC634-531A-D0D1-A7A6-1A980BD5D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38F4AA-48C0-D4FC-ACE8-02B292DA85A1}"/>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1839688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77E2-E7E0-E9A8-9A12-1E21732265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D5B40E-128B-28CD-5C72-46FFBA1E6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1795F-B4F3-8103-219C-249FC27FC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E1B80-506D-3872-7729-ECD4568BBF84}"/>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6" name="Footer Placeholder 5">
            <a:extLst>
              <a:ext uri="{FF2B5EF4-FFF2-40B4-BE49-F238E27FC236}">
                <a16:creationId xmlns:a16="http://schemas.microsoft.com/office/drawing/2014/main" id="{DE1A692C-169B-6B2D-C2FA-0107E307C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6162D-112B-01A4-42C2-8A0A2F69A5EE}"/>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204568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34B1B-E402-B9C5-66BA-A2CABC14C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BA16B-9345-CB81-64F7-040459F6B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A2C4C3-A03A-18C2-2C3B-6D698D3FB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46EF5-8892-5CCC-664E-E7007DB96D17}"/>
              </a:ext>
            </a:extLst>
          </p:cNvPr>
          <p:cNvSpPr>
            <a:spLocks noGrp="1"/>
          </p:cNvSpPr>
          <p:nvPr>
            <p:ph type="dt" sz="half" idx="10"/>
          </p:nvPr>
        </p:nvSpPr>
        <p:spPr/>
        <p:txBody>
          <a:bodyPr/>
          <a:lstStyle/>
          <a:p>
            <a:fld id="{85E8FB27-B664-6940-8164-1BFC7F9A8C66}" type="datetimeFigureOut">
              <a:rPr lang="en-US" smtClean="0"/>
              <a:t>4/18/23</a:t>
            </a:fld>
            <a:endParaRPr lang="en-US"/>
          </a:p>
        </p:txBody>
      </p:sp>
      <p:sp>
        <p:nvSpPr>
          <p:cNvPr id="6" name="Footer Placeholder 5">
            <a:extLst>
              <a:ext uri="{FF2B5EF4-FFF2-40B4-BE49-F238E27FC236}">
                <a16:creationId xmlns:a16="http://schemas.microsoft.com/office/drawing/2014/main" id="{66C27302-6D66-69A0-59FE-5B620ACC4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A5374-059B-F7A5-BC75-F3E678EA8753}"/>
              </a:ext>
            </a:extLst>
          </p:cNvPr>
          <p:cNvSpPr>
            <a:spLocks noGrp="1"/>
          </p:cNvSpPr>
          <p:nvPr>
            <p:ph type="sldNum" sz="quarter" idx="12"/>
          </p:nvPr>
        </p:nvSpPr>
        <p:spPr/>
        <p:txBody>
          <a:bodyPr/>
          <a:lstStyle/>
          <a:p>
            <a:fld id="{28FB9AAE-1AC2-8E42-B471-40A3268DA02C}" type="slidenum">
              <a:rPr lang="en-US" smtClean="0"/>
              <a:t>‹#›</a:t>
            </a:fld>
            <a:endParaRPr lang="en-US"/>
          </a:p>
        </p:txBody>
      </p:sp>
    </p:spTree>
    <p:extLst>
      <p:ext uri="{BB962C8B-B14F-4D97-AF65-F5344CB8AC3E}">
        <p14:creationId xmlns:p14="http://schemas.microsoft.com/office/powerpoint/2010/main" val="313015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252B7-6ABC-DCBF-529D-29791DC57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85EB3-7760-3C23-7C19-8F0E8DFF2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D54EF-A1EC-C0D8-9FDC-07C1EE424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8FB27-B664-6940-8164-1BFC7F9A8C66}" type="datetimeFigureOut">
              <a:rPr lang="en-US" smtClean="0"/>
              <a:t>4/18/23</a:t>
            </a:fld>
            <a:endParaRPr lang="en-US"/>
          </a:p>
        </p:txBody>
      </p:sp>
      <p:sp>
        <p:nvSpPr>
          <p:cNvPr id="5" name="Footer Placeholder 4">
            <a:extLst>
              <a:ext uri="{FF2B5EF4-FFF2-40B4-BE49-F238E27FC236}">
                <a16:creationId xmlns:a16="http://schemas.microsoft.com/office/drawing/2014/main" id="{FA76994C-F054-7620-9A98-9FA04D611A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0C0414-94A3-7902-4788-F05EFF90C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B9AAE-1AC2-8E42-B471-40A3268DA02C}" type="slidenum">
              <a:rPr lang="en-US" smtClean="0"/>
              <a:t>‹#›</a:t>
            </a:fld>
            <a:endParaRPr lang="en-US"/>
          </a:p>
        </p:txBody>
      </p:sp>
    </p:spTree>
    <p:extLst>
      <p:ext uri="{BB962C8B-B14F-4D97-AF65-F5344CB8AC3E}">
        <p14:creationId xmlns:p14="http://schemas.microsoft.com/office/powerpoint/2010/main" val="782585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oogle.github.io/mediapipe/solutions/pose.html" TargetMode="External"/><Relationship Id="rId7" Type="http://schemas.openxmlformats.org/officeDocument/2006/relationships/hyperlink" Target="https://keras.io/examples/vision/video_classification/" TargetMode="External"/><Relationship Id="rId2" Type="http://schemas.openxmlformats.org/officeDocument/2006/relationships/hyperlink" Target="https://doi.org/10.1080/02640419308730000" TargetMode="External"/><Relationship Id="rId1" Type="http://schemas.openxmlformats.org/officeDocument/2006/relationships/slideLayout" Target="../slideLayouts/slideLayout4.xml"/><Relationship Id="rId6" Type="http://schemas.openxmlformats.org/officeDocument/2006/relationships/hyperlink" Target="https://www.usenix.org/system/files/conference/osdi16/osdi16-abadi.pdf" TargetMode="External"/><Relationship Id="rId5" Type="http://schemas.openxmlformats.org/officeDocument/2006/relationships/hyperlink" Target="https://jmlr.csail.mit.edu/papers/volume12/pedregosa11a/pedregosa11a.pdf" TargetMode="External"/><Relationship Id="rId4" Type="http://schemas.openxmlformats.org/officeDocument/2006/relationships/hyperlink" Target="https://opencv.or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gi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BE83-945C-1077-10B8-4BAD57460FC3}"/>
              </a:ext>
            </a:extLst>
          </p:cNvPr>
          <p:cNvSpPr>
            <a:spLocks noGrp="1"/>
          </p:cNvSpPr>
          <p:nvPr>
            <p:ph type="ctrTitle"/>
          </p:nvPr>
        </p:nvSpPr>
        <p:spPr>
          <a:xfrm>
            <a:off x="1524000" y="1584325"/>
            <a:ext cx="9144000" cy="2387600"/>
          </a:xfrm>
          <a:solidFill>
            <a:schemeClr val="bg1">
              <a:alpha val="80000"/>
            </a:schemeClr>
          </a:solidFill>
        </p:spPr>
        <p:txBody>
          <a:bodyPr/>
          <a:lstStyle/>
          <a:p>
            <a:r>
              <a:rPr lang="en-US" b="1" dirty="0"/>
              <a:t>A Machine Learning Based Long Jump Training Assistant</a:t>
            </a:r>
          </a:p>
        </p:txBody>
      </p:sp>
      <p:sp>
        <p:nvSpPr>
          <p:cNvPr id="3" name="Subtitle 2">
            <a:extLst>
              <a:ext uri="{FF2B5EF4-FFF2-40B4-BE49-F238E27FC236}">
                <a16:creationId xmlns:a16="http://schemas.microsoft.com/office/drawing/2014/main" id="{72A8FD0E-8A36-2541-E899-DA975CD303B1}"/>
              </a:ext>
            </a:extLst>
          </p:cNvPr>
          <p:cNvSpPr>
            <a:spLocks noGrp="1"/>
          </p:cNvSpPr>
          <p:nvPr>
            <p:ph type="subTitle" idx="1"/>
          </p:nvPr>
        </p:nvSpPr>
        <p:spPr>
          <a:xfrm>
            <a:off x="3371850" y="4079875"/>
            <a:ext cx="4843463" cy="420688"/>
          </a:xfrm>
          <a:solidFill>
            <a:schemeClr val="bg1">
              <a:alpha val="72000"/>
            </a:schemeClr>
          </a:solidFill>
        </p:spPr>
        <p:txBody>
          <a:bodyPr/>
          <a:lstStyle/>
          <a:p>
            <a:r>
              <a:rPr lang="en-US" dirty="0"/>
              <a:t>Jacob Sobota</a:t>
            </a:r>
          </a:p>
        </p:txBody>
      </p:sp>
    </p:spTree>
    <p:extLst>
      <p:ext uri="{BB962C8B-B14F-4D97-AF65-F5344CB8AC3E}">
        <p14:creationId xmlns:p14="http://schemas.microsoft.com/office/powerpoint/2010/main" val="806861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AF17-A3EC-05E7-B75E-48A25C3D80DE}"/>
              </a:ext>
            </a:extLst>
          </p:cNvPr>
          <p:cNvSpPr>
            <a:spLocks noGrp="1"/>
          </p:cNvSpPr>
          <p:nvPr>
            <p:ph type="title"/>
          </p:nvPr>
        </p:nvSpPr>
        <p:spPr/>
        <p:txBody>
          <a:bodyPr/>
          <a:lstStyle/>
          <a:p>
            <a:r>
              <a:rPr lang="en-US" dirty="0"/>
              <a:t>Video Dataset</a:t>
            </a:r>
          </a:p>
        </p:txBody>
      </p:sp>
      <p:sp>
        <p:nvSpPr>
          <p:cNvPr id="3" name="Content Placeholder 2">
            <a:extLst>
              <a:ext uri="{FF2B5EF4-FFF2-40B4-BE49-F238E27FC236}">
                <a16:creationId xmlns:a16="http://schemas.microsoft.com/office/drawing/2014/main" id="{3F67D00D-02C8-BE58-5742-BE3DB68A6C65}"/>
              </a:ext>
            </a:extLst>
          </p:cNvPr>
          <p:cNvSpPr>
            <a:spLocks noGrp="1"/>
          </p:cNvSpPr>
          <p:nvPr>
            <p:ph sz="half" idx="1"/>
          </p:nvPr>
        </p:nvSpPr>
        <p:spPr>
          <a:xfrm>
            <a:off x="838199" y="1561514"/>
            <a:ext cx="5604803" cy="4615449"/>
          </a:xfrm>
        </p:spPr>
        <p:txBody>
          <a:bodyPr>
            <a:normAutofit/>
          </a:bodyPr>
          <a:lstStyle/>
          <a:p>
            <a:r>
              <a:rPr lang="en-US" dirty="0"/>
              <a:t>49 videos total</a:t>
            </a:r>
          </a:p>
          <a:p>
            <a:r>
              <a:rPr lang="en-US" dirty="0"/>
              <a:t>Retrieved from:</a:t>
            </a:r>
          </a:p>
          <a:p>
            <a:pPr lvl="1"/>
            <a:r>
              <a:rPr lang="en-US" dirty="0"/>
              <a:t>University of Kentucky Track and Field</a:t>
            </a:r>
          </a:p>
          <a:p>
            <a:pPr lvl="1"/>
            <a:r>
              <a:rPr lang="en-US" dirty="0"/>
              <a:t>Professional Track and Field Athlete Instagram Accounts</a:t>
            </a:r>
          </a:p>
          <a:p>
            <a:pPr lvl="1"/>
            <a:r>
              <a:rPr lang="en-US" dirty="0"/>
              <a:t>@</a:t>
            </a:r>
            <a:r>
              <a:rPr lang="en-US" dirty="0" err="1"/>
              <a:t>jumpersworld</a:t>
            </a:r>
            <a:r>
              <a:rPr lang="en-US" dirty="0"/>
              <a:t> (Instagram Account)</a:t>
            </a:r>
          </a:p>
          <a:p>
            <a:r>
              <a:rPr lang="en-US" dirty="0"/>
              <a:t>23 Different Long Jumpers are Represented</a:t>
            </a:r>
          </a:p>
          <a:p>
            <a:r>
              <a:rPr lang="en-US" dirty="0"/>
              <a:t>All videos meet following criteria</a:t>
            </a:r>
          </a:p>
          <a:p>
            <a:pPr lvl="1"/>
            <a:endParaRPr lang="en-US" dirty="0"/>
          </a:p>
          <a:p>
            <a:pPr lvl="1"/>
            <a:endParaRPr lang="en-US" dirty="0"/>
          </a:p>
        </p:txBody>
      </p:sp>
      <p:pic>
        <p:nvPicPr>
          <p:cNvPr id="5" name="LJ32.mp4">
            <a:hlinkClick r:id="" action="ppaction://media"/>
            <a:extLst>
              <a:ext uri="{FF2B5EF4-FFF2-40B4-BE49-F238E27FC236}">
                <a16:creationId xmlns:a16="http://schemas.microsoft.com/office/drawing/2014/main" id="{05935728-6FFF-20A8-B645-3A5655FDD9A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58542" y="734457"/>
            <a:ext cx="3338069" cy="5933624"/>
          </a:xfrm>
        </p:spPr>
      </p:pic>
      <p:sp>
        <p:nvSpPr>
          <p:cNvPr id="6" name="TextBox 5">
            <a:extLst>
              <a:ext uri="{FF2B5EF4-FFF2-40B4-BE49-F238E27FC236}">
                <a16:creationId xmlns:a16="http://schemas.microsoft.com/office/drawing/2014/main" id="{F902365F-42C6-5C4F-953B-C83B4F9D62FE}"/>
              </a:ext>
            </a:extLst>
          </p:cNvPr>
          <p:cNvSpPr txBox="1"/>
          <p:nvPr/>
        </p:nvSpPr>
        <p:spPr>
          <a:xfrm>
            <a:off x="6641527" y="173430"/>
            <a:ext cx="5372100" cy="369332"/>
          </a:xfrm>
          <a:prstGeom prst="rect">
            <a:avLst/>
          </a:prstGeom>
          <a:noFill/>
          <a:ln>
            <a:solidFill>
              <a:schemeClr val="tx1"/>
            </a:solidFill>
          </a:ln>
        </p:spPr>
        <p:txBody>
          <a:bodyPr wrap="square" rtlCol="0">
            <a:spAutoFit/>
          </a:bodyPr>
          <a:lstStyle/>
          <a:p>
            <a:r>
              <a:rPr lang="en-US" dirty="0"/>
              <a:t>Robbie Springfield: University of Kentucky Long Jumper</a:t>
            </a:r>
          </a:p>
        </p:txBody>
      </p:sp>
    </p:spTree>
    <p:extLst>
      <p:ext uri="{BB962C8B-B14F-4D97-AF65-F5344CB8AC3E}">
        <p14:creationId xmlns:p14="http://schemas.microsoft.com/office/powerpoint/2010/main" val="268260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82EF5-4B7D-129D-0C58-63E55394AE4D}"/>
              </a:ext>
            </a:extLst>
          </p:cNvPr>
          <p:cNvSpPr>
            <a:spLocks noGrp="1"/>
          </p:cNvSpPr>
          <p:nvPr>
            <p:ph type="title"/>
          </p:nvPr>
        </p:nvSpPr>
        <p:spPr>
          <a:xfrm>
            <a:off x="6600264" y="556994"/>
            <a:ext cx="4753535" cy="1672499"/>
          </a:xfrm>
        </p:spPr>
        <p:txBody>
          <a:bodyPr vert="horz" lIns="91440" tIns="45720" rIns="91440" bIns="45720" rtlCol="0" anchor="ctr">
            <a:normAutofit/>
          </a:bodyPr>
          <a:lstStyle/>
          <a:p>
            <a:r>
              <a:rPr lang="en-US" sz="4000" kern="1200">
                <a:solidFill>
                  <a:schemeClr val="tx1"/>
                </a:solidFill>
                <a:latin typeface="+mj-lt"/>
                <a:ea typeface="+mj-ea"/>
                <a:cs typeface="+mj-cs"/>
              </a:rPr>
              <a:t>Video Criteria</a:t>
            </a:r>
          </a:p>
        </p:txBody>
      </p:sp>
      <p:pic>
        <p:nvPicPr>
          <p:cNvPr id="8" name="Picture 7">
            <a:extLst>
              <a:ext uri="{FF2B5EF4-FFF2-40B4-BE49-F238E27FC236}">
                <a16:creationId xmlns:a16="http://schemas.microsoft.com/office/drawing/2014/main" id="{C4CC6EF0-D060-15A7-2799-78B3C5BAD78E}"/>
              </a:ext>
            </a:extLst>
          </p:cNvPr>
          <p:cNvPicPr>
            <a:picLocks noChangeAspect="1"/>
          </p:cNvPicPr>
          <p:nvPr/>
        </p:nvPicPr>
        <p:blipFill rotWithShape="1">
          <a:blip r:embed="rId2"/>
          <a:srcRect t="817" r="-1" b="5394"/>
          <a:stretch/>
        </p:blipFill>
        <p:spPr>
          <a:xfrm>
            <a:off x="3198068" y="10"/>
            <a:ext cx="2991088" cy="3339639"/>
          </a:xfrm>
          <a:prstGeom prst="rect">
            <a:avLst/>
          </a:prstGeom>
        </p:spPr>
      </p:pic>
      <p:pic>
        <p:nvPicPr>
          <p:cNvPr id="10" name="Picture 9">
            <a:extLst>
              <a:ext uri="{FF2B5EF4-FFF2-40B4-BE49-F238E27FC236}">
                <a16:creationId xmlns:a16="http://schemas.microsoft.com/office/drawing/2014/main" id="{F03C4DE5-DB93-6672-F38B-135E5D761D67}"/>
              </a:ext>
            </a:extLst>
          </p:cNvPr>
          <p:cNvPicPr>
            <a:picLocks noChangeAspect="1"/>
          </p:cNvPicPr>
          <p:nvPr/>
        </p:nvPicPr>
        <p:blipFill rotWithShape="1">
          <a:blip r:embed="rId3"/>
          <a:srcRect t="3305" r="1" b="20963"/>
          <a:stretch/>
        </p:blipFill>
        <p:spPr>
          <a:xfrm>
            <a:off x="3049" y="3429000"/>
            <a:ext cx="6189158" cy="3339649"/>
          </a:xfrm>
          <a:prstGeom prst="rect">
            <a:avLst/>
          </a:prstGeom>
        </p:spPr>
      </p:pic>
      <p:sp>
        <p:nvSpPr>
          <p:cNvPr id="3" name="Content Placeholder 2">
            <a:extLst>
              <a:ext uri="{FF2B5EF4-FFF2-40B4-BE49-F238E27FC236}">
                <a16:creationId xmlns:a16="http://schemas.microsoft.com/office/drawing/2014/main" id="{D71BCFA1-76FD-7E46-EDA0-375722769A2C}"/>
              </a:ext>
            </a:extLst>
          </p:cNvPr>
          <p:cNvSpPr>
            <a:spLocks noGrp="1"/>
          </p:cNvSpPr>
          <p:nvPr>
            <p:ph sz="half" idx="1"/>
          </p:nvPr>
        </p:nvSpPr>
        <p:spPr>
          <a:xfrm>
            <a:off x="6600265" y="2082018"/>
            <a:ext cx="4753534" cy="4332849"/>
          </a:xfrm>
        </p:spPr>
        <p:txBody>
          <a:bodyPr vert="horz" lIns="91440" tIns="45720" rIns="91440" bIns="45720" rtlCol="0">
            <a:normAutofit/>
          </a:bodyPr>
          <a:lstStyle/>
          <a:p>
            <a:r>
              <a:rPr lang="en-US" sz="2000" u="sng" dirty="0"/>
              <a:t>Cameraman Position</a:t>
            </a:r>
            <a:r>
              <a:rPr lang="en-US" sz="2000" dirty="0"/>
              <a:t>: In line with the athlete during the takeoff sequence</a:t>
            </a:r>
          </a:p>
          <a:p>
            <a:r>
              <a:rPr lang="en-US" sz="2000" u="sng" dirty="0"/>
              <a:t>Unobstructed View of Athlete</a:t>
            </a:r>
            <a:r>
              <a:rPr lang="en-US" sz="2000" dirty="0"/>
              <a:t>: Nothing blocking the athlete during the takeoff sequence</a:t>
            </a:r>
          </a:p>
          <a:p>
            <a:r>
              <a:rPr lang="en-US" sz="2000" u="sng" dirty="0"/>
              <a:t>Running to the Left</a:t>
            </a:r>
            <a:r>
              <a:rPr lang="en-US" sz="2000" dirty="0"/>
              <a:t>: Athlete is running to the left on film. Videos that did not meet this criteria were horizontally flipped.</a:t>
            </a:r>
          </a:p>
          <a:p>
            <a:r>
              <a:rPr lang="en-US" sz="2000" u="sng" dirty="0"/>
              <a:t>Functional with </a:t>
            </a:r>
            <a:r>
              <a:rPr lang="en-US" sz="2000" u="sng" dirty="0" err="1"/>
              <a:t>Mediapipe</a:t>
            </a:r>
            <a:r>
              <a:rPr lang="en-US" sz="2000" dirty="0"/>
              <a:t>: </a:t>
            </a:r>
            <a:r>
              <a:rPr lang="en-US" sz="2000" dirty="0" err="1"/>
              <a:t>Mediapipe</a:t>
            </a:r>
            <a:r>
              <a:rPr lang="en-US" sz="2000" dirty="0"/>
              <a:t> could accurately predict joints. Only a few videos failed. Otherwise, no restrictions on video quality</a:t>
            </a:r>
          </a:p>
        </p:txBody>
      </p:sp>
      <p:pic>
        <p:nvPicPr>
          <p:cNvPr id="11" name="Picture 10">
            <a:extLst>
              <a:ext uri="{FF2B5EF4-FFF2-40B4-BE49-F238E27FC236}">
                <a16:creationId xmlns:a16="http://schemas.microsoft.com/office/drawing/2014/main" id="{BBC0A84C-9809-C01B-3865-7CAA66934A67}"/>
              </a:ext>
            </a:extLst>
          </p:cNvPr>
          <p:cNvPicPr>
            <a:picLocks noChangeAspect="1"/>
          </p:cNvPicPr>
          <p:nvPr/>
        </p:nvPicPr>
        <p:blipFill>
          <a:blip r:embed="rId4"/>
          <a:stretch>
            <a:fillRect/>
          </a:stretch>
        </p:blipFill>
        <p:spPr>
          <a:xfrm>
            <a:off x="462376" y="-27619"/>
            <a:ext cx="2273316" cy="3456619"/>
          </a:xfrm>
          <a:prstGeom prst="rect">
            <a:avLst/>
          </a:prstGeom>
        </p:spPr>
      </p:pic>
      <p:pic>
        <p:nvPicPr>
          <p:cNvPr id="13" name="Graphic 12" descr="Checkbox Checked with solid fill">
            <a:extLst>
              <a:ext uri="{FF2B5EF4-FFF2-40B4-BE49-F238E27FC236}">
                <a16:creationId xmlns:a16="http://schemas.microsoft.com/office/drawing/2014/main" id="{A26DF1DE-3150-0E60-3562-D7B10D6A4E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7760" y="3334041"/>
            <a:ext cx="1284553" cy="1284553"/>
          </a:xfrm>
          <a:prstGeom prst="rect">
            <a:avLst/>
          </a:prstGeom>
        </p:spPr>
      </p:pic>
      <p:pic>
        <p:nvPicPr>
          <p:cNvPr id="14" name="Graphic 13" descr="Checkbox Checked with solid fill">
            <a:extLst>
              <a:ext uri="{FF2B5EF4-FFF2-40B4-BE49-F238E27FC236}">
                <a16:creationId xmlns:a16="http://schemas.microsoft.com/office/drawing/2014/main" id="{C33502E4-DE58-AD11-7457-3D5625CA4E58}"/>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937760" y="-89342"/>
            <a:ext cx="1284553" cy="1284553"/>
          </a:xfrm>
          <a:prstGeom prst="rect">
            <a:avLst/>
          </a:prstGeom>
        </p:spPr>
      </p:pic>
      <p:pic>
        <p:nvPicPr>
          <p:cNvPr id="18" name="Graphic 17" descr="Checkbox Crossed with solid fill">
            <a:extLst>
              <a:ext uri="{FF2B5EF4-FFF2-40B4-BE49-F238E27FC236}">
                <a16:creationId xmlns:a16="http://schemas.microsoft.com/office/drawing/2014/main" id="{81868EB0-B387-4FCD-D585-BB3B87404E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66687" y="-89344"/>
            <a:ext cx="1123071" cy="1123071"/>
          </a:xfrm>
          <a:prstGeom prst="rect">
            <a:avLst/>
          </a:prstGeom>
        </p:spPr>
      </p:pic>
    </p:spTree>
    <p:extLst>
      <p:ext uri="{BB962C8B-B14F-4D97-AF65-F5344CB8AC3E}">
        <p14:creationId xmlns:p14="http://schemas.microsoft.com/office/powerpoint/2010/main" val="327534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C7B9-4D30-E5BD-A09F-864BE461A000}"/>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83BBD1C6-9F89-00DD-1603-6A34218C2F69}"/>
              </a:ext>
            </a:extLst>
          </p:cNvPr>
          <p:cNvSpPr>
            <a:spLocks noGrp="1"/>
          </p:cNvSpPr>
          <p:nvPr>
            <p:ph sz="half" idx="1"/>
          </p:nvPr>
        </p:nvSpPr>
        <p:spPr>
          <a:xfrm>
            <a:off x="838200" y="1519311"/>
            <a:ext cx="5181600" cy="5092504"/>
          </a:xfrm>
        </p:spPr>
        <p:txBody>
          <a:bodyPr>
            <a:normAutofit/>
          </a:bodyPr>
          <a:lstStyle/>
          <a:p>
            <a:r>
              <a:rPr lang="en-US" dirty="0" err="1"/>
              <a:t>Mediapipe’s</a:t>
            </a:r>
            <a:r>
              <a:rPr lang="en-US" dirty="0"/>
              <a:t> raw coordinate data would return drastically different results for each image.</a:t>
            </a:r>
          </a:p>
          <a:p>
            <a:r>
              <a:rPr lang="en-US" dirty="0"/>
              <a:t>Must use features that would return the same result from each image</a:t>
            </a:r>
          </a:p>
          <a:p>
            <a:r>
              <a:rPr lang="en-US" dirty="0"/>
              <a:t>Settled on a combination of limb angles and joint distance ratios</a:t>
            </a:r>
          </a:p>
          <a:p>
            <a:r>
              <a:rPr lang="en-US" dirty="0"/>
              <a:t>These features are mostly inspired by existing long jump research</a:t>
            </a:r>
          </a:p>
          <a:p>
            <a:endParaRPr lang="en-US" dirty="0"/>
          </a:p>
          <a:p>
            <a:endParaRPr lang="en-US" dirty="0"/>
          </a:p>
          <a:p>
            <a:pPr marL="0" indent="0">
              <a:buNone/>
            </a:pPr>
            <a:endParaRPr lang="en-US" dirty="0"/>
          </a:p>
        </p:txBody>
      </p:sp>
      <p:pic>
        <p:nvPicPr>
          <p:cNvPr id="5" name="Picture 4" descr="A person jumping in the air&#10;&#10;Description automatically generated">
            <a:extLst>
              <a:ext uri="{FF2B5EF4-FFF2-40B4-BE49-F238E27FC236}">
                <a16:creationId xmlns:a16="http://schemas.microsoft.com/office/drawing/2014/main" id="{CE7FB08C-B4B4-5905-7B0D-945589B2C49D}"/>
              </a:ext>
            </a:extLst>
          </p:cNvPr>
          <p:cNvPicPr>
            <a:picLocks noChangeAspect="1"/>
          </p:cNvPicPr>
          <p:nvPr/>
        </p:nvPicPr>
        <p:blipFill>
          <a:blip r:embed="rId2"/>
          <a:stretch>
            <a:fillRect/>
          </a:stretch>
        </p:blipFill>
        <p:spPr>
          <a:xfrm>
            <a:off x="5991094" y="2466291"/>
            <a:ext cx="2899856" cy="3198544"/>
          </a:xfrm>
          <a:prstGeom prst="rect">
            <a:avLst/>
          </a:prstGeom>
          <a:ln>
            <a:solidFill>
              <a:schemeClr val="accent1"/>
            </a:solidFill>
          </a:ln>
        </p:spPr>
      </p:pic>
      <p:pic>
        <p:nvPicPr>
          <p:cNvPr id="6" name="Picture 5" descr="A picture containing person, sport, athletic game, hitting&#10;&#10;Description automatically generated">
            <a:extLst>
              <a:ext uri="{FF2B5EF4-FFF2-40B4-BE49-F238E27FC236}">
                <a16:creationId xmlns:a16="http://schemas.microsoft.com/office/drawing/2014/main" id="{7827B96E-6F15-8E75-9F6B-2CB27D0A1F7D}"/>
              </a:ext>
            </a:extLst>
          </p:cNvPr>
          <p:cNvPicPr>
            <a:picLocks noChangeAspect="1"/>
          </p:cNvPicPr>
          <p:nvPr/>
        </p:nvPicPr>
        <p:blipFill>
          <a:blip r:embed="rId3"/>
          <a:stretch>
            <a:fillRect/>
          </a:stretch>
        </p:blipFill>
        <p:spPr>
          <a:xfrm>
            <a:off x="8890950" y="2466291"/>
            <a:ext cx="2979273" cy="3198544"/>
          </a:xfrm>
          <a:prstGeom prst="rect">
            <a:avLst/>
          </a:prstGeom>
          <a:ln>
            <a:solidFill>
              <a:schemeClr val="accent1"/>
            </a:solidFill>
          </a:ln>
        </p:spPr>
      </p:pic>
      <p:sp>
        <p:nvSpPr>
          <p:cNvPr id="7" name="TextBox 6">
            <a:extLst>
              <a:ext uri="{FF2B5EF4-FFF2-40B4-BE49-F238E27FC236}">
                <a16:creationId xmlns:a16="http://schemas.microsoft.com/office/drawing/2014/main" id="{385E76A3-7029-1C65-1D88-0E9862ADD76B}"/>
              </a:ext>
            </a:extLst>
          </p:cNvPr>
          <p:cNvSpPr txBox="1"/>
          <p:nvPr/>
        </p:nvSpPr>
        <p:spPr>
          <a:xfrm>
            <a:off x="6842561" y="1519311"/>
            <a:ext cx="4096777" cy="923330"/>
          </a:xfrm>
          <a:prstGeom prst="rect">
            <a:avLst/>
          </a:prstGeom>
          <a:noFill/>
        </p:spPr>
        <p:txBody>
          <a:bodyPr wrap="square" rtlCol="0">
            <a:spAutoFit/>
          </a:bodyPr>
          <a:lstStyle/>
          <a:p>
            <a:pPr algn="ctr"/>
            <a:r>
              <a:rPr lang="en-US" dirty="0"/>
              <a:t>These two images each contain the same figure of a runner that has been moved and scaled</a:t>
            </a:r>
          </a:p>
        </p:txBody>
      </p:sp>
    </p:spTree>
    <p:extLst>
      <p:ext uri="{BB962C8B-B14F-4D97-AF65-F5344CB8AC3E}">
        <p14:creationId xmlns:p14="http://schemas.microsoft.com/office/powerpoint/2010/main" val="4067714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083CEE2-FA90-454C-8E03-C724AAB11A35}"/>
              </a:ext>
            </a:extLst>
          </p:cNvPr>
          <p:cNvGraphicFramePr>
            <a:graphicFrameLocks noGrp="1"/>
          </p:cNvGraphicFramePr>
          <p:nvPr>
            <p:ph sz="half" idx="1"/>
            <p:extLst>
              <p:ext uri="{D42A27DB-BD31-4B8C-83A1-F6EECF244321}">
                <p14:modId xmlns:p14="http://schemas.microsoft.com/office/powerpoint/2010/main" val="3824608544"/>
              </p:ext>
            </p:extLst>
          </p:nvPr>
        </p:nvGraphicFramePr>
        <p:xfrm>
          <a:off x="0" y="14288"/>
          <a:ext cx="12192000" cy="6948540"/>
        </p:xfrm>
        <a:graphic>
          <a:graphicData uri="http://schemas.openxmlformats.org/drawingml/2006/table">
            <a:tbl>
              <a:tblPr firstRow="1" firstCol="1" bandRow="1">
                <a:tableStyleId>{5C22544A-7EE6-4342-B048-85BDC9FD1C3A}</a:tableStyleId>
              </a:tblPr>
              <a:tblGrid>
                <a:gridCol w="3311292">
                  <a:extLst>
                    <a:ext uri="{9D8B030D-6E8A-4147-A177-3AD203B41FA5}">
                      <a16:colId xmlns:a16="http://schemas.microsoft.com/office/drawing/2014/main" val="2230291869"/>
                    </a:ext>
                  </a:extLst>
                </a:gridCol>
                <a:gridCol w="4008975">
                  <a:extLst>
                    <a:ext uri="{9D8B030D-6E8A-4147-A177-3AD203B41FA5}">
                      <a16:colId xmlns:a16="http://schemas.microsoft.com/office/drawing/2014/main" val="1560590822"/>
                    </a:ext>
                  </a:extLst>
                </a:gridCol>
                <a:gridCol w="4871733">
                  <a:extLst>
                    <a:ext uri="{9D8B030D-6E8A-4147-A177-3AD203B41FA5}">
                      <a16:colId xmlns:a16="http://schemas.microsoft.com/office/drawing/2014/main" val="1881769975"/>
                    </a:ext>
                  </a:extLst>
                </a:gridCol>
              </a:tblGrid>
              <a:tr h="178654">
                <a:tc>
                  <a:txBody>
                    <a:bodyPr/>
                    <a:lstStyle/>
                    <a:p>
                      <a:pPr marL="0" marR="0" algn="ctr">
                        <a:spcBef>
                          <a:spcPts val="0"/>
                        </a:spcBef>
                        <a:spcAft>
                          <a:spcPts val="0"/>
                        </a:spcAft>
                      </a:pPr>
                      <a:r>
                        <a:rPr lang="en-US" sz="1400" kern="0">
                          <a:effectLst/>
                        </a:rPr>
                        <a:t>Feature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lgn="ctr">
                        <a:spcBef>
                          <a:spcPts val="0"/>
                        </a:spcBef>
                        <a:spcAft>
                          <a:spcPts val="0"/>
                        </a:spcAft>
                      </a:pPr>
                      <a:r>
                        <a:rPr lang="en-US" sz="1400" kern="0">
                          <a:effectLst/>
                        </a:rPr>
                        <a:t>Description</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lgn="ctr">
                        <a:spcBef>
                          <a:spcPts val="0"/>
                        </a:spcBef>
                        <a:spcAft>
                          <a:spcPts val="0"/>
                        </a:spcAft>
                      </a:pPr>
                      <a:r>
                        <a:rPr lang="en-US" sz="1400" kern="0" dirty="0">
                          <a:effectLst/>
                        </a:rPr>
                        <a:t>Justification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14871782"/>
                  </a:ext>
                </a:extLst>
              </a:tr>
              <a:tr h="322729">
                <a:tc>
                  <a:txBody>
                    <a:bodyPr/>
                    <a:lstStyle/>
                    <a:p>
                      <a:pPr marL="0" marR="0">
                        <a:spcBef>
                          <a:spcPts val="0"/>
                        </a:spcBef>
                        <a:spcAft>
                          <a:spcPts val="0"/>
                        </a:spcAft>
                      </a:pPr>
                      <a:r>
                        <a:rPr lang="en-US" sz="1600" kern="0" dirty="0">
                          <a:effectLst/>
                        </a:rPr>
                        <a:t>Right leg knee angle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Angle formed by right ankle, right knee, right hip</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is an angle of interest that informs the quality of takeoff. See Related Work Section. Used by Lees 1994, Seyfarth 2000, </a:t>
                      </a:r>
                      <a:r>
                        <a:rPr lang="en-US" sz="1000" kern="0" dirty="0" err="1">
                          <a:effectLst/>
                        </a:rPr>
                        <a:t>Panoutsakopoulos</a:t>
                      </a:r>
                      <a:r>
                        <a:rPr lang="en-US" sz="1000" kern="0" dirty="0">
                          <a:effectLst/>
                        </a:rPr>
                        <a:t> 2010.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931437900"/>
                  </a:ext>
                </a:extLst>
              </a:tr>
              <a:tr h="322729">
                <a:tc>
                  <a:txBody>
                    <a:bodyPr/>
                    <a:lstStyle/>
                    <a:p>
                      <a:pPr marL="0" marR="0">
                        <a:spcBef>
                          <a:spcPts val="0"/>
                        </a:spcBef>
                        <a:spcAft>
                          <a:spcPts val="0"/>
                        </a:spcAft>
                      </a:pPr>
                      <a:r>
                        <a:rPr lang="en-US" sz="1600" kern="0" dirty="0">
                          <a:effectLst/>
                        </a:rPr>
                        <a:t>Right hip angle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a:effectLst/>
                        </a:rPr>
                        <a:t>Angle formed by right knee, right hip, right shoulder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is an angle of interest that informs the quality of takeoff. Used by Lees 1994, Seyfarth 2000, </a:t>
                      </a:r>
                      <a:r>
                        <a:rPr lang="en-US" sz="1000" kern="0" dirty="0" err="1">
                          <a:effectLst/>
                        </a:rPr>
                        <a:t>Panoutsakopoulos</a:t>
                      </a:r>
                      <a:r>
                        <a:rPr lang="en-US" sz="1000" kern="0" dirty="0">
                          <a:effectLst/>
                        </a:rPr>
                        <a:t> 2010.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604145165"/>
                  </a:ext>
                </a:extLst>
              </a:tr>
              <a:tr h="322729">
                <a:tc>
                  <a:txBody>
                    <a:bodyPr/>
                    <a:lstStyle/>
                    <a:p>
                      <a:pPr marL="0" marR="0">
                        <a:spcBef>
                          <a:spcPts val="0"/>
                        </a:spcBef>
                        <a:spcAft>
                          <a:spcPts val="0"/>
                        </a:spcAft>
                      </a:pPr>
                      <a:r>
                        <a:rPr lang="en-US" sz="1600" kern="0">
                          <a:effectLst/>
                        </a:rPr>
                        <a:t>Left leg knee angle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Angle formed by left ankle, left knee, left hip</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is an angle of interest that informs the quality of takeoff. See Related Work Section. Used by Lees 1994, Seyfarth 2000, </a:t>
                      </a:r>
                      <a:r>
                        <a:rPr lang="en-US" sz="1000" kern="0" dirty="0" err="1">
                          <a:effectLst/>
                        </a:rPr>
                        <a:t>Panoutsakopoulos</a:t>
                      </a:r>
                      <a:r>
                        <a:rPr lang="en-US" sz="1000" kern="0" dirty="0">
                          <a:effectLst/>
                        </a:rPr>
                        <a:t> 2010.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2912862803"/>
                  </a:ext>
                </a:extLst>
              </a:tr>
              <a:tr h="322729">
                <a:tc>
                  <a:txBody>
                    <a:bodyPr/>
                    <a:lstStyle/>
                    <a:p>
                      <a:pPr marL="0" marR="0">
                        <a:spcBef>
                          <a:spcPts val="0"/>
                        </a:spcBef>
                        <a:spcAft>
                          <a:spcPts val="0"/>
                        </a:spcAft>
                      </a:pPr>
                      <a:r>
                        <a:rPr lang="en-US" sz="1600" kern="0" dirty="0">
                          <a:effectLst/>
                        </a:rPr>
                        <a:t>Left hip angle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a:effectLst/>
                        </a:rPr>
                        <a:t>Angle formed by left knee, left hip, left shoulder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a:effectLst/>
                        </a:rPr>
                        <a:t>This is an angle of interest that informs the quality of takeoff. Used by Lees 1994, Seyfarth 2000, Panoutsakopoulos 2010.</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1138610194"/>
                  </a:ext>
                </a:extLst>
              </a:tr>
              <a:tr h="466805">
                <a:tc>
                  <a:txBody>
                    <a:bodyPr/>
                    <a:lstStyle/>
                    <a:p>
                      <a:pPr marL="0" marR="0">
                        <a:spcBef>
                          <a:spcPts val="0"/>
                        </a:spcBef>
                        <a:spcAft>
                          <a:spcPts val="0"/>
                        </a:spcAft>
                      </a:pPr>
                      <a:r>
                        <a:rPr lang="en-US" sz="1600" kern="0" dirty="0">
                          <a:effectLst/>
                        </a:rPr>
                        <a:t>Right foot ground angle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a:effectLst/>
                        </a:rPr>
                        <a:t>Angle formed by right hip, right ankle, and ground (horizontal)</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is an angle of interest that informs the quality of takeoff. Created by adding an invisible point horizontal to the ankle joint. See Related Work section. Used by Lees 1994, Seyfarth 2000, </a:t>
                      </a:r>
                      <a:r>
                        <a:rPr lang="en-US" sz="1000" kern="0" dirty="0" err="1">
                          <a:effectLst/>
                        </a:rPr>
                        <a:t>Panoutsakopoulos</a:t>
                      </a:r>
                      <a:r>
                        <a:rPr lang="en-US" sz="1000" kern="0" dirty="0">
                          <a:effectLst/>
                        </a:rPr>
                        <a:t> 2010.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38228477"/>
                  </a:ext>
                </a:extLst>
              </a:tr>
              <a:tr h="466805">
                <a:tc>
                  <a:txBody>
                    <a:bodyPr/>
                    <a:lstStyle/>
                    <a:p>
                      <a:pPr marL="0" marR="0">
                        <a:spcBef>
                          <a:spcPts val="0"/>
                        </a:spcBef>
                        <a:spcAft>
                          <a:spcPts val="0"/>
                        </a:spcAft>
                      </a:pPr>
                      <a:r>
                        <a:rPr lang="en-US" sz="1600" kern="0" dirty="0">
                          <a:effectLst/>
                        </a:rPr>
                        <a:t>Left foot ground angle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a:effectLst/>
                        </a:rPr>
                        <a:t>Angle formed by left hip, left ankle, and ground (horizontal)</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is an angle of interest that informs the quality of takeoff. Created by adding an invisible point horizontal to the ankle joint. See Related Work section. Used by Lees 1994, Seyfarth 2000, </a:t>
                      </a:r>
                      <a:r>
                        <a:rPr lang="en-US" sz="1000" kern="0" dirty="0" err="1">
                          <a:effectLst/>
                        </a:rPr>
                        <a:t>Panoutsakopoulos</a:t>
                      </a:r>
                      <a:r>
                        <a:rPr lang="en-US" sz="1000" kern="0" dirty="0">
                          <a:effectLst/>
                        </a:rPr>
                        <a:t> 2010.</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646264668"/>
                  </a:ext>
                </a:extLst>
              </a:tr>
              <a:tr h="610880">
                <a:tc>
                  <a:txBody>
                    <a:bodyPr/>
                    <a:lstStyle/>
                    <a:p>
                      <a:pPr marL="0" marR="0">
                        <a:spcBef>
                          <a:spcPts val="0"/>
                        </a:spcBef>
                        <a:spcAft>
                          <a:spcPts val="0"/>
                        </a:spcAft>
                      </a:pPr>
                      <a:r>
                        <a:rPr lang="en-US" sz="1600" kern="0" dirty="0">
                          <a:effectLst/>
                        </a:rPr>
                        <a:t>Ankle Distance /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Distance between each ankle divided by left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Measures distance between each ankle joint. The greater this distance, the more likely the athlete is in a touchdown or takeoff position. Not directly utilized in research, but many papers use ankle distance to the hip, and x-coordinate distance between the two ankles. This combines the two into one measure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155549572"/>
                  </a:ext>
                </a:extLst>
              </a:tr>
              <a:tr h="466805">
                <a:tc>
                  <a:txBody>
                    <a:bodyPr/>
                    <a:lstStyle/>
                    <a:p>
                      <a:pPr marL="0" marR="0">
                        <a:spcBef>
                          <a:spcPts val="0"/>
                        </a:spcBef>
                        <a:spcAft>
                          <a:spcPts val="0"/>
                        </a:spcAft>
                      </a:pPr>
                      <a:r>
                        <a:rPr lang="en-US" sz="1600" kern="0" dirty="0">
                          <a:effectLst/>
                        </a:rPr>
                        <a:t>X distance between right hip and right ankle / right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The x-coordinate distance from right hip to right ankle divided by right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a:effectLst/>
                        </a:rPr>
                        <a:t>Measures distance of the ankle in front of the hip. When the value is larger, it indicates that the athlete is reaching the foot far out in front of them, which indicates a takeoff. Measured by Lees 1994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396807233"/>
                  </a:ext>
                </a:extLst>
              </a:tr>
              <a:tr h="466805">
                <a:tc>
                  <a:txBody>
                    <a:bodyPr/>
                    <a:lstStyle/>
                    <a:p>
                      <a:pPr marL="0" marR="0">
                        <a:spcBef>
                          <a:spcPts val="0"/>
                        </a:spcBef>
                        <a:spcAft>
                          <a:spcPts val="0"/>
                        </a:spcAft>
                      </a:pPr>
                      <a:r>
                        <a:rPr lang="en-US" sz="1600" kern="0" dirty="0">
                          <a:effectLst/>
                        </a:rPr>
                        <a:t>X distance between left hip and left ankle / left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The x-coordinate distance from left hip to left ankle divided by left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Measures distance of the ankle in front of the hip. When the value is larger, it indicates that the athlete is reaching the foot far out in front of them, which indicates a takeoff. Measured by Lees 1994</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1609911291"/>
                  </a:ext>
                </a:extLst>
              </a:tr>
              <a:tr h="610880">
                <a:tc>
                  <a:txBody>
                    <a:bodyPr/>
                    <a:lstStyle/>
                    <a:p>
                      <a:pPr marL="0" marR="0">
                        <a:spcBef>
                          <a:spcPts val="0"/>
                        </a:spcBef>
                        <a:spcAft>
                          <a:spcPts val="0"/>
                        </a:spcAft>
                      </a:pPr>
                      <a:r>
                        <a:rPr lang="en-US" sz="1600" kern="0" dirty="0">
                          <a:effectLst/>
                        </a:rPr>
                        <a:t>Right and left hip distance / left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Coordinate distance between right and left hip divided by left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Provides information on the relationship between camera and athlete. When hip coordinates are closer to each other, the athlete is likely in line with camera. If they are farther apart, the athlete is likely facing the camera. This was a personal inclusion that helped model performance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943224516"/>
                  </a:ext>
                </a:extLst>
              </a:tr>
              <a:tr h="754955">
                <a:tc>
                  <a:txBody>
                    <a:bodyPr/>
                    <a:lstStyle/>
                    <a:p>
                      <a:pPr marL="0" marR="0">
                        <a:spcBef>
                          <a:spcPts val="0"/>
                        </a:spcBef>
                        <a:spcAft>
                          <a:spcPts val="0"/>
                        </a:spcAft>
                      </a:pPr>
                      <a:r>
                        <a:rPr lang="en-US" sz="1600" kern="0" dirty="0">
                          <a:effectLst/>
                        </a:rPr>
                        <a:t>Right hip to right wrist distance / right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Distance from right hip to right wrist divided by right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Athletes often reach positions similar to touchdown while cycling their legs in the air post-takeoff. The main difference between these two positions are arm location. At touchdown, wrists are generally near the hip. In flight, at least one wrist is in the air above the head. Helps the model distinguish between the two. This was a personal inclusion that helped model performance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2063191388"/>
                  </a:ext>
                </a:extLst>
              </a:tr>
              <a:tr h="754955">
                <a:tc>
                  <a:txBody>
                    <a:bodyPr/>
                    <a:lstStyle/>
                    <a:p>
                      <a:pPr marL="0" marR="0">
                        <a:spcBef>
                          <a:spcPts val="0"/>
                        </a:spcBef>
                        <a:spcAft>
                          <a:spcPts val="0"/>
                        </a:spcAft>
                      </a:pPr>
                      <a:r>
                        <a:rPr lang="en-US" sz="1600" kern="0" dirty="0">
                          <a:effectLst/>
                        </a:rPr>
                        <a:t>Left hip to left wrist distance / left leg length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Distance from left hip to left wrist divided by left leg length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Athletes often reach positions similar to touchdown while cycling their legs in the air post-takeoff. The main difference between these two positions are arm location. At touchdown, wrists are generally near the hip. In flight, at least one wrist is in the air above the head. Helps the model distinguish between the two. This was a personal inclusion that helped model performance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365744375"/>
                  </a:ext>
                </a:extLst>
              </a:tr>
              <a:tr h="322729">
                <a:tc>
                  <a:txBody>
                    <a:bodyPr/>
                    <a:lstStyle/>
                    <a:p>
                      <a:pPr marL="0" marR="0">
                        <a:spcBef>
                          <a:spcPts val="0"/>
                        </a:spcBef>
                        <a:spcAft>
                          <a:spcPts val="0"/>
                        </a:spcAft>
                      </a:pPr>
                      <a:r>
                        <a:rPr lang="en-US" sz="1600" kern="0" dirty="0">
                          <a:effectLst/>
                        </a:rPr>
                        <a:t>Forward foot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Indicates which leg is in front based purely on the x-coordinates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feature helps the model distinguish left and right foot jumps and their common features. This was a personal inclusion that helped model performance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3864929812"/>
                  </a:ext>
                </a:extLst>
              </a:tr>
              <a:tr h="466805">
                <a:tc>
                  <a:txBody>
                    <a:bodyPr/>
                    <a:lstStyle/>
                    <a:p>
                      <a:pPr marL="0" marR="0">
                        <a:spcBef>
                          <a:spcPts val="0"/>
                        </a:spcBef>
                        <a:spcAft>
                          <a:spcPts val="0"/>
                        </a:spcAft>
                      </a:pPr>
                      <a:r>
                        <a:rPr lang="en-US" sz="1600" kern="0" dirty="0">
                          <a:effectLst/>
                        </a:rPr>
                        <a:t>Takeoff foot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200" kern="0" dirty="0">
                          <a:effectLst/>
                        </a:rPr>
                        <a:t>Indicates which leg is on bottom based solely on y-coordinates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tc>
                  <a:txBody>
                    <a:bodyPr/>
                    <a:lstStyle/>
                    <a:p>
                      <a:pPr marL="0" marR="0">
                        <a:spcBef>
                          <a:spcPts val="0"/>
                        </a:spcBef>
                        <a:spcAft>
                          <a:spcPts val="0"/>
                        </a:spcAft>
                      </a:pPr>
                      <a:r>
                        <a:rPr lang="en-US" sz="1000" kern="0" dirty="0">
                          <a:effectLst/>
                        </a:rPr>
                        <a:t>This feature is more useful in identifying sequences. Provides information to the sequence model on which leg is the takeoff leg as the takeoff ankle will always be the bottom of the two. This was a personal inclusion that helped model performance</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5282" marR="15282" marT="0" marB="0"/>
                </a:tc>
                <a:extLst>
                  <a:ext uri="{0D108BD9-81ED-4DB2-BD59-A6C34878D82A}">
                    <a16:rowId xmlns:a16="http://schemas.microsoft.com/office/drawing/2014/main" val="1198347337"/>
                  </a:ext>
                </a:extLst>
              </a:tr>
            </a:tbl>
          </a:graphicData>
        </a:graphic>
      </p:graphicFrame>
    </p:spTree>
    <p:extLst>
      <p:ext uri="{BB962C8B-B14F-4D97-AF65-F5344CB8AC3E}">
        <p14:creationId xmlns:p14="http://schemas.microsoft.com/office/powerpoint/2010/main" val="351573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9BE3-2D43-D818-C07B-B45A3911B4DC}"/>
              </a:ext>
            </a:extLst>
          </p:cNvPr>
          <p:cNvSpPr>
            <a:spLocks noGrp="1"/>
          </p:cNvSpPr>
          <p:nvPr>
            <p:ph type="title"/>
          </p:nvPr>
        </p:nvSpPr>
        <p:spPr/>
        <p:txBody>
          <a:bodyPr/>
          <a:lstStyle/>
          <a:p>
            <a:r>
              <a:rPr lang="en-US" dirty="0"/>
              <a:t>Feature Extraction</a:t>
            </a:r>
          </a:p>
        </p:txBody>
      </p:sp>
      <p:graphicFrame>
        <p:nvGraphicFramePr>
          <p:cNvPr id="6" name="Table 6">
            <a:extLst>
              <a:ext uri="{FF2B5EF4-FFF2-40B4-BE49-F238E27FC236}">
                <a16:creationId xmlns:a16="http://schemas.microsoft.com/office/drawing/2014/main" id="{CF6331E4-2E89-174A-39E2-73E99E65BAC5}"/>
              </a:ext>
            </a:extLst>
          </p:cNvPr>
          <p:cNvGraphicFramePr>
            <a:graphicFrameLocks noGrp="1"/>
          </p:cNvGraphicFramePr>
          <p:nvPr>
            <p:ph sz="half" idx="1"/>
            <p:extLst>
              <p:ext uri="{D42A27DB-BD31-4B8C-83A1-F6EECF244321}">
                <p14:modId xmlns:p14="http://schemas.microsoft.com/office/powerpoint/2010/main" val="2434015215"/>
              </p:ext>
            </p:extLst>
          </p:nvPr>
        </p:nvGraphicFramePr>
        <p:xfrm>
          <a:off x="106326" y="4567105"/>
          <a:ext cx="7793238" cy="2011680"/>
        </p:xfrm>
        <a:graphic>
          <a:graphicData uri="http://schemas.openxmlformats.org/drawingml/2006/table">
            <a:tbl>
              <a:tblPr firstRow="1" bandRow="1">
                <a:tableStyleId>{5C22544A-7EE6-4342-B048-85BDC9FD1C3A}</a:tableStyleId>
              </a:tblPr>
              <a:tblGrid>
                <a:gridCol w="2597746">
                  <a:extLst>
                    <a:ext uri="{9D8B030D-6E8A-4147-A177-3AD203B41FA5}">
                      <a16:colId xmlns:a16="http://schemas.microsoft.com/office/drawing/2014/main" val="2789732272"/>
                    </a:ext>
                  </a:extLst>
                </a:gridCol>
                <a:gridCol w="2597746">
                  <a:extLst>
                    <a:ext uri="{9D8B030D-6E8A-4147-A177-3AD203B41FA5}">
                      <a16:colId xmlns:a16="http://schemas.microsoft.com/office/drawing/2014/main" val="1493533945"/>
                    </a:ext>
                  </a:extLst>
                </a:gridCol>
                <a:gridCol w="2597746">
                  <a:extLst>
                    <a:ext uri="{9D8B030D-6E8A-4147-A177-3AD203B41FA5}">
                      <a16:colId xmlns:a16="http://schemas.microsoft.com/office/drawing/2014/main" val="1338640680"/>
                    </a:ext>
                  </a:extLst>
                </a:gridCol>
              </a:tblGrid>
              <a:tr h="348552">
                <a:tc>
                  <a:txBody>
                    <a:bodyPr/>
                    <a:lstStyle/>
                    <a:p>
                      <a:pPr algn="ctr"/>
                      <a:r>
                        <a:rPr lang="en-US" dirty="0"/>
                        <a:t>Dataset</a:t>
                      </a:r>
                    </a:p>
                  </a:txBody>
                  <a:tcPr/>
                </a:tc>
                <a:tc>
                  <a:txBody>
                    <a:bodyPr/>
                    <a:lstStyle/>
                    <a:p>
                      <a:pPr algn="ctr"/>
                      <a:r>
                        <a:rPr lang="en-US" dirty="0"/>
                        <a:t>Rows</a:t>
                      </a:r>
                    </a:p>
                  </a:txBody>
                  <a:tcPr/>
                </a:tc>
                <a:tc>
                  <a:txBody>
                    <a:bodyPr/>
                    <a:lstStyle/>
                    <a:p>
                      <a:pPr algn="ctr"/>
                      <a:r>
                        <a:rPr lang="en-US" dirty="0"/>
                        <a:t>Columns</a:t>
                      </a:r>
                    </a:p>
                  </a:txBody>
                  <a:tcPr/>
                </a:tc>
                <a:extLst>
                  <a:ext uri="{0D108BD9-81ED-4DB2-BD59-A6C34878D82A}">
                    <a16:rowId xmlns:a16="http://schemas.microsoft.com/office/drawing/2014/main" val="3788412509"/>
                  </a:ext>
                </a:extLst>
              </a:tr>
              <a:tr h="522828">
                <a:tc>
                  <a:txBody>
                    <a:bodyPr/>
                    <a:lstStyle/>
                    <a:p>
                      <a:r>
                        <a:rPr lang="en-US" sz="1500" dirty="0"/>
                        <a:t>Touchdown Recognition Dataset</a:t>
                      </a:r>
                    </a:p>
                  </a:txBody>
                  <a:tcPr/>
                </a:tc>
                <a:tc>
                  <a:txBody>
                    <a:bodyPr/>
                    <a:lstStyle/>
                    <a:p>
                      <a:r>
                        <a:rPr lang="en-US" dirty="0"/>
                        <a:t>105</a:t>
                      </a:r>
                    </a:p>
                  </a:txBody>
                  <a:tcPr/>
                </a:tc>
                <a:tc>
                  <a:txBody>
                    <a:bodyPr/>
                    <a:lstStyle/>
                    <a:p>
                      <a:r>
                        <a:rPr lang="en-US" dirty="0"/>
                        <a:t>15</a:t>
                      </a:r>
                    </a:p>
                  </a:txBody>
                  <a:tcPr/>
                </a:tc>
                <a:extLst>
                  <a:ext uri="{0D108BD9-81ED-4DB2-BD59-A6C34878D82A}">
                    <a16:rowId xmlns:a16="http://schemas.microsoft.com/office/drawing/2014/main" val="2094539557"/>
                  </a:ext>
                </a:extLst>
              </a:tr>
              <a:tr h="522828">
                <a:tc>
                  <a:txBody>
                    <a:bodyPr/>
                    <a:lstStyle/>
                    <a:p>
                      <a:r>
                        <a:rPr lang="en-US" sz="1500" dirty="0"/>
                        <a:t>Takeoff Sequence Recognition Dataset (Frames Only)</a:t>
                      </a:r>
                    </a:p>
                  </a:txBody>
                  <a:tcPr/>
                </a:tc>
                <a:tc>
                  <a:txBody>
                    <a:bodyPr/>
                    <a:lstStyle/>
                    <a:p>
                      <a:r>
                        <a:rPr lang="en-US" dirty="0"/>
                        <a:t>327</a:t>
                      </a:r>
                    </a:p>
                  </a:txBody>
                  <a:tcPr/>
                </a:tc>
                <a:tc>
                  <a:txBody>
                    <a:bodyPr/>
                    <a:lstStyle/>
                    <a:p>
                      <a:r>
                        <a:rPr lang="en-US" dirty="0"/>
                        <a:t>3</a:t>
                      </a:r>
                    </a:p>
                  </a:txBody>
                  <a:tcPr/>
                </a:tc>
                <a:extLst>
                  <a:ext uri="{0D108BD9-81ED-4DB2-BD59-A6C34878D82A}">
                    <a16:rowId xmlns:a16="http://schemas.microsoft.com/office/drawing/2014/main" val="1234348894"/>
                  </a:ext>
                </a:extLst>
              </a:tr>
              <a:tr h="522828">
                <a:tc>
                  <a:txBody>
                    <a:bodyPr/>
                    <a:lstStyle/>
                    <a:p>
                      <a:r>
                        <a:rPr lang="en-US" sz="1500" dirty="0"/>
                        <a:t>Takeoff Sequence Recognition Dataset (Full Sequences)</a:t>
                      </a:r>
                    </a:p>
                  </a:txBody>
                  <a:tcPr/>
                </a:tc>
                <a:tc>
                  <a:txBody>
                    <a:bodyPr/>
                    <a:lstStyle/>
                    <a:p>
                      <a:r>
                        <a:rPr lang="en-US" dirty="0"/>
                        <a:t>61</a:t>
                      </a:r>
                    </a:p>
                  </a:txBody>
                  <a:tcPr/>
                </a:tc>
                <a:tc>
                  <a:txBody>
                    <a:bodyPr/>
                    <a:lstStyle/>
                    <a:p>
                      <a:r>
                        <a:rPr lang="en-US" dirty="0"/>
                        <a:t>2</a:t>
                      </a:r>
                    </a:p>
                  </a:txBody>
                  <a:tcPr/>
                </a:tc>
                <a:extLst>
                  <a:ext uri="{0D108BD9-81ED-4DB2-BD59-A6C34878D82A}">
                    <a16:rowId xmlns:a16="http://schemas.microsoft.com/office/drawing/2014/main" val="1263984452"/>
                  </a:ext>
                </a:extLst>
              </a:tr>
            </a:tbl>
          </a:graphicData>
        </a:graphic>
      </p:graphicFrame>
      <p:pic>
        <p:nvPicPr>
          <p:cNvPr id="5" name="Content Placeholder 4">
            <a:extLst>
              <a:ext uri="{FF2B5EF4-FFF2-40B4-BE49-F238E27FC236}">
                <a16:creationId xmlns:a16="http://schemas.microsoft.com/office/drawing/2014/main" id="{5326EDBA-89AB-031D-C81C-791D5F13102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9564" y="140517"/>
            <a:ext cx="3316124" cy="6438268"/>
          </a:xfrm>
          <a:prstGeom prst="rect">
            <a:avLst/>
          </a:prstGeom>
        </p:spPr>
      </p:pic>
      <p:sp>
        <p:nvSpPr>
          <p:cNvPr id="7" name="TextBox 6">
            <a:extLst>
              <a:ext uri="{FF2B5EF4-FFF2-40B4-BE49-F238E27FC236}">
                <a16:creationId xmlns:a16="http://schemas.microsoft.com/office/drawing/2014/main" id="{D2A7CC52-7D46-249B-0599-4AD5A92B0D3D}"/>
              </a:ext>
            </a:extLst>
          </p:cNvPr>
          <p:cNvSpPr txBox="1"/>
          <p:nvPr/>
        </p:nvSpPr>
        <p:spPr>
          <a:xfrm>
            <a:off x="450166" y="1547446"/>
            <a:ext cx="6921305" cy="4801314"/>
          </a:xfrm>
          <a:prstGeom prst="rect">
            <a:avLst/>
          </a:prstGeom>
          <a:noFill/>
        </p:spPr>
        <p:txBody>
          <a:bodyPr wrap="square" rtlCol="0">
            <a:spAutoFit/>
          </a:bodyPr>
          <a:lstStyle/>
          <a:p>
            <a:pPr marL="285750" indent="-285750">
              <a:buFont typeface="Arial" panose="020B0604020202020204" pitchFamily="34" charset="0"/>
              <a:buChar char="•"/>
            </a:pPr>
            <a:r>
              <a:rPr lang="en-US" sz="2000" dirty="0"/>
              <a:t>Performed manually with the pictured framework in OpenCV using </a:t>
            </a:r>
            <a:r>
              <a:rPr lang="en-US" sz="2000" dirty="0" err="1"/>
              <a:t>Mediapipe</a:t>
            </a:r>
            <a:endParaRPr lang="en-US" sz="2000" dirty="0"/>
          </a:p>
          <a:p>
            <a:pPr marL="285750" indent="-285750">
              <a:buFont typeface="Arial" panose="020B0604020202020204" pitchFamily="34" charset="0"/>
              <a:buChar char="•"/>
            </a:pPr>
            <a:r>
              <a:rPr lang="en-US" sz="2000" dirty="0"/>
              <a:t>Left-side joint estimates are green, right side joint estimates are blue</a:t>
            </a:r>
          </a:p>
          <a:p>
            <a:pPr marL="285750" indent="-285750">
              <a:buFont typeface="Arial" panose="020B0604020202020204" pitchFamily="34" charset="0"/>
              <a:buChar char="•"/>
            </a:pPr>
            <a:r>
              <a:rPr lang="en-US" sz="2000" dirty="0"/>
              <a:t>Hidden Python code calculates feature values for each frame</a:t>
            </a:r>
          </a:p>
          <a:p>
            <a:pPr marL="285750" indent="-285750">
              <a:buFont typeface="Arial" panose="020B0604020202020204" pitchFamily="34" charset="0"/>
              <a:buChar char="•"/>
            </a:pPr>
            <a:r>
              <a:rPr lang="en-US" sz="2000" dirty="0"/>
              <a:t>Then, sliders in the bottom left allow for frame labeling and saving feature values to CSV</a:t>
            </a:r>
          </a:p>
          <a:p>
            <a:pPr marL="285750" indent="-285750">
              <a:buFont typeface="Arial" panose="020B0604020202020204" pitchFamily="34" charset="0"/>
              <a:buChar char="•"/>
            </a:pPr>
            <a:r>
              <a:rPr lang="en-US" sz="2000" dirty="0"/>
              <a:t>Each frame had to be saved individually</a:t>
            </a:r>
          </a:p>
          <a:p>
            <a:pPr marL="285750" indent="-285750">
              <a:buFont typeface="Arial" panose="020B0604020202020204" pitchFamily="34" charset="0"/>
              <a:buChar char="•"/>
            </a:pPr>
            <a:r>
              <a:rPr lang="en-US" sz="2000" dirty="0"/>
              <a:t>Each dataset used roughly the same framework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59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DDF2-7D0F-6D84-8F6C-0C7257651D0E}"/>
              </a:ext>
            </a:extLst>
          </p:cNvPr>
          <p:cNvSpPr>
            <a:spLocks noGrp="1"/>
          </p:cNvSpPr>
          <p:nvPr>
            <p:ph type="title"/>
          </p:nvPr>
        </p:nvSpPr>
        <p:spPr>
          <a:xfrm>
            <a:off x="838200" y="392625"/>
            <a:ext cx="10515600" cy="1325563"/>
          </a:xfrm>
        </p:spPr>
        <p:txBody>
          <a:bodyPr/>
          <a:lstStyle/>
          <a:p>
            <a:r>
              <a:rPr lang="en-US" dirty="0"/>
              <a:t>Touchdown Recognition Data</a:t>
            </a:r>
          </a:p>
        </p:txBody>
      </p:sp>
      <p:graphicFrame>
        <p:nvGraphicFramePr>
          <p:cNvPr id="12" name="Content Placeholder 11">
            <a:extLst>
              <a:ext uri="{FF2B5EF4-FFF2-40B4-BE49-F238E27FC236}">
                <a16:creationId xmlns:a16="http://schemas.microsoft.com/office/drawing/2014/main" id="{758B34A1-5865-4B82-C42A-2A797B632675}"/>
              </a:ext>
            </a:extLst>
          </p:cNvPr>
          <p:cNvGraphicFramePr>
            <a:graphicFrameLocks noGrp="1"/>
          </p:cNvGraphicFramePr>
          <p:nvPr>
            <p:ph sz="half" idx="1"/>
            <p:extLst>
              <p:ext uri="{D42A27DB-BD31-4B8C-83A1-F6EECF244321}">
                <p14:modId xmlns:p14="http://schemas.microsoft.com/office/powerpoint/2010/main" val="2713772557"/>
              </p:ext>
            </p:extLst>
          </p:nvPr>
        </p:nvGraphicFramePr>
        <p:xfrm>
          <a:off x="63304" y="1659988"/>
          <a:ext cx="12065391" cy="4805387"/>
        </p:xfrm>
        <a:graphic>
          <a:graphicData uri="http://schemas.openxmlformats.org/drawingml/2006/table">
            <a:tbl>
              <a:tblPr/>
              <a:tblGrid>
                <a:gridCol w="779898">
                  <a:extLst>
                    <a:ext uri="{9D8B030D-6E8A-4147-A177-3AD203B41FA5}">
                      <a16:colId xmlns:a16="http://schemas.microsoft.com/office/drawing/2014/main" val="653078594"/>
                    </a:ext>
                  </a:extLst>
                </a:gridCol>
                <a:gridCol w="702870">
                  <a:extLst>
                    <a:ext uri="{9D8B030D-6E8A-4147-A177-3AD203B41FA5}">
                      <a16:colId xmlns:a16="http://schemas.microsoft.com/office/drawing/2014/main" val="4130547955"/>
                    </a:ext>
                  </a:extLst>
                </a:gridCol>
                <a:gridCol w="712501">
                  <a:extLst>
                    <a:ext uri="{9D8B030D-6E8A-4147-A177-3AD203B41FA5}">
                      <a16:colId xmlns:a16="http://schemas.microsoft.com/office/drawing/2014/main" val="2496850632"/>
                    </a:ext>
                  </a:extLst>
                </a:gridCol>
                <a:gridCol w="635473">
                  <a:extLst>
                    <a:ext uri="{9D8B030D-6E8A-4147-A177-3AD203B41FA5}">
                      <a16:colId xmlns:a16="http://schemas.microsoft.com/office/drawing/2014/main" val="3717344220"/>
                    </a:ext>
                  </a:extLst>
                </a:gridCol>
                <a:gridCol w="885812">
                  <a:extLst>
                    <a:ext uri="{9D8B030D-6E8A-4147-A177-3AD203B41FA5}">
                      <a16:colId xmlns:a16="http://schemas.microsoft.com/office/drawing/2014/main" val="1955652164"/>
                    </a:ext>
                  </a:extLst>
                </a:gridCol>
                <a:gridCol w="818411">
                  <a:extLst>
                    <a:ext uri="{9D8B030D-6E8A-4147-A177-3AD203B41FA5}">
                      <a16:colId xmlns:a16="http://schemas.microsoft.com/office/drawing/2014/main" val="1484213847"/>
                    </a:ext>
                  </a:extLst>
                </a:gridCol>
                <a:gridCol w="699558">
                  <a:extLst>
                    <a:ext uri="{9D8B030D-6E8A-4147-A177-3AD203B41FA5}">
                      <a16:colId xmlns:a16="http://schemas.microsoft.com/office/drawing/2014/main" val="3473578466"/>
                    </a:ext>
                  </a:extLst>
                </a:gridCol>
                <a:gridCol w="1002356">
                  <a:extLst>
                    <a:ext uri="{9D8B030D-6E8A-4147-A177-3AD203B41FA5}">
                      <a16:colId xmlns:a16="http://schemas.microsoft.com/office/drawing/2014/main" val="1033861296"/>
                    </a:ext>
                  </a:extLst>
                </a:gridCol>
                <a:gridCol w="904904">
                  <a:extLst>
                    <a:ext uri="{9D8B030D-6E8A-4147-A177-3AD203B41FA5}">
                      <a16:colId xmlns:a16="http://schemas.microsoft.com/office/drawing/2014/main" val="1020521649"/>
                    </a:ext>
                  </a:extLst>
                </a:gridCol>
                <a:gridCol w="1266866">
                  <a:extLst>
                    <a:ext uri="{9D8B030D-6E8A-4147-A177-3AD203B41FA5}">
                      <a16:colId xmlns:a16="http://schemas.microsoft.com/office/drawing/2014/main" val="1615227369"/>
                    </a:ext>
                  </a:extLst>
                </a:gridCol>
                <a:gridCol w="873102">
                  <a:extLst>
                    <a:ext uri="{9D8B030D-6E8A-4147-A177-3AD203B41FA5}">
                      <a16:colId xmlns:a16="http://schemas.microsoft.com/office/drawing/2014/main" val="1390818485"/>
                    </a:ext>
                  </a:extLst>
                </a:gridCol>
                <a:gridCol w="825334">
                  <a:extLst>
                    <a:ext uri="{9D8B030D-6E8A-4147-A177-3AD203B41FA5}">
                      <a16:colId xmlns:a16="http://schemas.microsoft.com/office/drawing/2014/main" val="117247113"/>
                    </a:ext>
                  </a:extLst>
                </a:gridCol>
                <a:gridCol w="793531">
                  <a:extLst>
                    <a:ext uri="{9D8B030D-6E8A-4147-A177-3AD203B41FA5}">
                      <a16:colId xmlns:a16="http://schemas.microsoft.com/office/drawing/2014/main" val="1290569121"/>
                    </a:ext>
                  </a:extLst>
                </a:gridCol>
                <a:gridCol w="1164775">
                  <a:extLst>
                    <a:ext uri="{9D8B030D-6E8A-4147-A177-3AD203B41FA5}">
                      <a16:colId xmlns:a16="http://schemas.microsoft.com/office/drawing/2014/main" val="89636612"/>
                    </a:ext>
                  </a:extLst>
                </a:gridCol>
              </a:tblGrid>
              <a:tr h="767633">
                <a:tc>
                  <a:txBody>
                    <a:bodyPr/>
                    <a:lstStyle/>
                    <a:p>
                      <a:pPr algn="ctr"/>
                      <a:r>
                        <a:rPr lang="en-US" sz="1200" b="1" dirty="0" err="1">
                          <a:solidFill>
                            <a:srgbClr val="000000"/>
                          </a:solidFill>
                          <a:effectLst/>
                          <a:latin typeface="Helvetica Neue" panose="02000503000000020004" pitchFamily="2" charset="0"/>
                        </a:rPr>
                        <a:t>right_knee_angle</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right_hip_angle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left_knee_angle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left_hip_angle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right_ground_angle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left_ground_angle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ankle_distance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err="1">
                          <a:solidFill>
                            <a:srgbClr val="000000"/>
                          </a:solidFill>
                          <a:effectLst/>
                          <a:latin typeface="Helvetica Neue" panose="02000503000000020004" pitchFamily="2" charset="0"/>
                        </a:rPr>
                        <a:t>right_hip_distance</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left_hip_distance</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err="1">
                          <a:solidFill>
                            <a:srgbClr val="000000"/>
                          </a:solidFill>
                          <a:effectLst/>
                          <a:latin typeface="Helvetica Neue" panose="02000503000000020004" pitchFamily="2" charset="0"/>
                        </a:rPr>
                        <a:t>hip_distance</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a:solidFill>
                            <a:srgbClr val="000000"/>
                          </a:solidFill>
                          <a:effectLst/>
                          <a:latin typeface="Helvetica Neue" panose="02000503000000020004" pitchFamily="2" charset="0"/>
                        </a:rPr>
                        <a:t>right_hand_hip_dist</a:t>
                      </a:r>
                      <a:endParaRPr lang="en-US" sz="12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err="1">
                          <a:solidFill>
                            <a:srgbClr val="000000"/>
                          </a:solidFill>
                          <a:effectLst/>
                          <a:latin typeface="Helvetica Neue" panose="02000503000000020004" pitchFamily="2" charset="0"/>
                        </a:rPr>
                        <a:t>left_hand_hip_dist</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err="1">
                          <a:solidFill>
                            <a:srgbClr val="000000"/>
                          </a:solidFill>
                          <a:effectLst/>
                          <a:latin typeface="Helvetica Neue" panose="02000503000000020004" pitchFamily="2" charset="0"/>
                        </a:rPr>
                        <a:t>forward_foot</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err="1">
                          <a:solidFill>
                            <a:srgbClr val="000000"/>
                          </a:solidFill>
                          <a:effectLst/>
                          <a:latin typeface="Helvetica Neue" panose="02000503000000020004" pitchFamily="2" charset="0"/>
                        </a:rPr>
                        <a:t>is_touchdown</a:t>
                      </a:r>
                      <a:endParaRPr lang="en-US" sz="12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182904224"/>
                  </a:ext>
                </a:extLst>
              </a:tr>
              <a:tr h="576822">
                <a:tc>
                  <a:txBody>
                    <a:bodyPr/>
                    <a:lstStyle/>
                    <a:p>
                      <a:r>
                        <a:rPr lang="en-US" sz="1400">
                          <a:solidFill>
                            <a:srgbClr val="000000"/>
                          </a:solidFill>
                          <a:effectLst/>
                          <a:latin typeface="Helvetica Neue" panose="02000503000000020004" pitchFamily="2" charset="0"/>
                        </a:rPr>
                        <a:t>104</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112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174</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86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106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0.9108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0.5132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-0.1653</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dirty="0">
                          <a:solidFill>
                            <a:srgbClr val="000000"/>
                          </a:solidFill>
                          <a:effectLst/>
                          <a:latin typeface="Helvetica Neue" panose="02000503000000020004" pitchFamily="2" charset="0"/>
                        </a:rPr>
                        <a:t>0.0815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0.4216</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0.7782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dirty="0">
                          <a:solidFill>
                            <a:srgbClr val="000000"/>
                          </a:solidFill>
                          <a:effectLst/>
                          <a:latin typeface="Helvetica Neue" panose="02000503000000020004" pitchFamily="2" charset="0"/>
                        </a:rPr>
                        <a:t>0</a:t>
                      </a:r>
                      <a:endParaRPr lang="en-US" sz="14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451115623"/>
                  </a:ext>
                </a:extLst>
              </a:tr>
              <a:tr h="576822">
                <a:tc>
                  <a:txBody>
                    <a:bodyPr/>
                    <a:lstStyle/>
                    <a:p>
                      <a:r>
                        <a:rPr lang="en-US" sz="1400">
                          <a:solidFill>
                            <a:srgbClr val="000000"/>
                          </a:solidFill>
                          <a:effectLst/>
                          <a:latin typeface="Helvetica Neue" panose="02000503000000020004" pitchFamily="2" charset="0"/>
                        </a:rPr>
                        <a:t>136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204</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172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152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159</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47</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1.5487</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-0.6910</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0.7218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0.0082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dirty="0">
                          <a:solidFill>
                            <a:srgbClr val="000000"/>
                          </a:solidFill>
                          <a:effectLst/>
                          <a:latin typeface="Helvetica Neue" panose="02000503000000020004" pitchFamily="2" charset="0"/>
                        </a:rPr>
                        <a:t>0.6215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0.5551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876873848"/>
                  </a:ext>
                </a:extLst>
              </a:tr>
              <a:tr h="576822">
                <a:tc>
                  <a:txBody>
                    <a:bodyPr/>
                    <a:lstStyle/>
                    <a:p>
                      <a:r>
                        <a:rPr lang="en-US" sz="1400">
                          <a:solidFill>
                            <a:srgbClr val="000000"/>
                          </a:solidFill>
                          <a:effectLst/>
                          <a:latin typeface="Helvetica Neue" panose="02000503000000020004" pitchFamily="2" charset="0"/>
                        </a:rPr>
                        <a:t>98</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199</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147</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-168</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61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1.3764</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-0.6576</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0.5988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0.0525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0.6448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0.1002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dirty="0">
                          <a:solidFill>
                            <a:srgbClr val="000000"/>
                          </a:solidFill>
                          <a:effectLst/>
                          <a:latin typeface="Helvetica Neue" panose="02000503000000020004" pitchFamily="2" charset="0"/>
                        </a:rPr>
                        <a:t>1</a:t>
                      </a:r>
                      <a:endParaRPr lang="en-US" sz="14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40642286"/>
                  </a:ext>
                </a:extLst>
              </a:tr>
              <a:tr h="576822">
                <a:tc>
                  <a:txBody>
                    <a:bodyPr/>
                    <a:lstStyle/>
                    <a:p>
                      <a:r>
                        <a:rPr lang="en-US" sz="1400">
                          <a:solidFill>
                            <a:srgbClr val="000000"/>
                          </a:solidFill>
                          <a:effectLst/>
                          <a:latin typeface="Helvetica Neue" panose="02000503000000020004" pitchFamily="2" charset="0"/>
                        </a:rPr>
                        <a:t>153</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205</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143</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126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152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61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1.4731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-0.7282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0.6925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0.0217</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0.7859</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0.4551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9704392"/>
                  </a:ext>
                </a:extLst>
              </a:tr>
              <a:tr h="576822">
                <a:tc>
                  <a:txBody>
                    <a:bodyPr/>
                    <a:lstStyle/>
                    <a:p>
                      <a:r>
                        <a:rPr lang="en-US" sz="1400">
                          <a:solidFill>
                            <a:srgbClr val="000000"/>
                          </a:solidFill>
                          <a:effectLst/>
                          <a:latin typeface="Helvetica Neue" panose="02000503000000020004" pitchFamily="2" charset="0"/>
                        </a:rPr>
                        <a:t>135</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145</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55</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132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106</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171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0.5363</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0.0552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-0.1349</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0.0476</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0.5040</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0.0731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74904913"/>
                  </a:ext>
                </a:extLst>
              </a:tr>
              <a:tr h="576822">
                <a:tc>
                  <a:txBody>
                    <a:bodyPr/>
                    <a:lstStyle/>
                    <a:p>
                      <a:r>
                        <a:rPr lang="en-US" sz="1400">
                          <a:solidFill>
                            <a:srgbClr val="000000"/>
                          </a:solidFill>
                          <a:effectLst/>
                          <a:latin typeface="Helvetica Neue" panose="02000503000000020004" pitchFamily="2" charset="0"/>
                        </a:rPr>
                        <a:t>102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201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164</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148</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-169</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61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1.4304</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-0.6982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0.5848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0.0150</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0.4168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0.2931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95139752"/>
                  </a:ext>
                </a:extLst>
              </a:tr>
              <a:tr h="576822">
                <a:tc>
                  <a:txBody>
                    <a:bodyPr/>
                    <a:lstStyle/>
                    <a:p>
                      <a:r>
                        <a:rPr lang="en-US" sz="1400">
                          <a:solidFill>
                            <a:srgbClr val="000000"/>
                          </a:solidFill>
                          <a:effectLst/>
                          <a:latin typeface="Helvetica Neue" panose="02000503000000020004" pitchFamily="2" charset="0"/>
                        </a:rPr>
                        <a:t>142</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208</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153</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127</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164</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dirty="0">
                          <a:solidFill>
                            <a:srgbClr val="000000"/>
                          </a:solidFill>
                          <a:effectLst/>
                          <a:latin typeface="Helvetica Neue" panose="02000503000000020004" pitchFamily="2" charset="0"/>
                        </a:rPr>
                        <a:t>54</a:t>
                      </a:r>
                      <a:endParaRPr lang="en-US" sz="14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1.5478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-0.7870</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0.7321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dirty="0">
                          <a:solidFill>
                            <a:srgbClr val="000000"/>
                          </a:solidFill>
                          <a:effectLst/>
                          <a:latin typeface="Helvetica Neue" panose="02000503000000020004" pitchFamily="2" charset="0"/>
                        </a:rPr>
                        <a:t>0.0257</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a:solidFill>
                            <a:srgbClr val="000000"/>
                          </a:solidFill>
                          <a:effectLst/>
                          <a:latin typeface="Helvetica Neue" panose="02000503000000020004" pitchFamily="2" charset="0"/>
                        </a:rPr>
                        <a:t>0.4923</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1400" b="0" i="0" u="none" strike="noStrike" dirty="0">
                          <a:solidFill>
                            <a:srgbClr val="000000"/>
                          </a:solidFill>
                          <a:effectLst/>
                          <a:latin typeface="Helvetica Neue" panose="02000503000000020004" pitchFamily="2" charset="0"/>
                        </a:rPr>
                        <a:t>0.4547</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a:solidFill>
                            <a:srgbClr val="000000"/>
                          </a:solidFill>
                          <a:effectLst/>
                          <a:latin typeface="Helvetica Neue" panose="02000503000000020004" pitchFamily="2" charset="0"/>
                        </a:rPr>
                        <a:t>0</a:t>
                      </a:r>
                      <a:endParaRPr lang="en-US" sz="140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400" dirty="0">
                          <a:solidFill>
                            <a:srgbClr val="000000"/>
                          </a:solidFill>
                          <a:effectLst/>
                          <a:latin typeface="Helvetica Neue" panose="02000503000000020004" pitchFamily="2" charset="0"/>
                        </a:rPr>
                        <a:t>0</a:t>
                      </a:r>
                      <a:endParaRPr lang="en-US" sz="1400" dirty="0">
                        <a:effectLst/>
                      </a:endParaRPr>
                    </a:p>
                  </a:txBody>
                  <a:tcPr marL="17446" marR="17446" marT="17446" marB="1744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976351005"/>
                  </a:ext>
                </a:extLst>
              </a:tr>
            </a:tbl>
          </a:graphicData>
        </a:graphic>
      </p:graphicFrame>
    </p:spTree>
    <p:extLst>
      <p:ext uri="{BB962C8B-B14F-4D97-AF65-F5344CB8AC3E}">
        <p14:creationId xmlns:p14="http://schemas.microsoft.com/office/powerpoint/2010/main" val="410538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3B48-9BE7-8C01-B24C-7B8E2A139C24}"/>
              </a:ext>
            </a:extLst>
          </p:cNvPr>
          <p:cNvSpPr>
            <a:spLocks noGrp="1"/>
          </p:cNvSpPr>
          <p:nvPr>
            <p:ph type="title"/>
          </p:nvPr>
        </p:nvSpPr>
        <p:spPr/>
        <p:txBody>
          <a:bodyPr/>
          <a:lstStyle/>
          <a:p>
            <a:r>
              <a:rPr lang="en-US" dirty="0"/>
              <a:t>Touchdown Recognition Model</a:t>
            </a:r>
          </a:p>
        </p:txBody>
      </p:sp>
      <p:sp>
        <p:nvSpPr>
          <p:cNvPr id="3" name="Content Placeholder 2">
            <a:extLst>
              <a:ext uri="{FF2B5EF4-FFF2-40B4-BE49-F238E27FC236}">
                <a16:creationId xmlns:a16="http://schemas.microsoft.com/office/drawing/2014/main" id="{4CA78B42-0D09-204D-457E-23BAE9248C0D}"/>
              </a:ext>
            </a:extLst>
          </p:cNvPr>
          <p:cNvSpPr>
            <a:spLocks noGrp="1"/>
          </p:cNvSpPr>
          <p:nvPr>
            <p:ph idx="1"/>
          </p:nvPr>
        </p:nvSpPr>
        <p:spPr/>
        <p:txBody>
          <a:bodyPr/>
          <a:lstStyle/>
          <a:p>
            <a:r>
              <a:rPr lang="en-US" dirty="0"/>
              <a:t>Performed Z-score Normalization on the angle values of this dataset</a:t>
            </a:r>
          </a:p>
          <a:p>
            <a:r>
              <a:rPr lang="en-US" dirty="0"/>
              <a:t>Uses Gaussian Naïve Bayes machine learning Model (Scikit-Learn)</a:t>
            </a:r>
          </a:p>
          <a:p>
            <a:pPr lvl="1"/>
            <a:r>
              <a:rPr lang="en-US" dirty="0"/>
              <a:t>Classifier</a:t>
            </a:r>
          </a:p>
          <a:p>
            <a:pPr lvl="1"/>
            <a:r>
              <a:rPr lang="en-US" dirty="0"/>
              <a:t>Probabilistic </a:t>
            </a:r>
          </a:p>
          <a:p>
            <a:pPr lvl="1"/>
            <a:r>
              <a:rPr lang="en-US" dirty="0"/>
              <a:t>Effective for small datasets</a:t>
            </a:r>
          </a:p>
          <a:p>
            <a:r>
              <a:rPr lang="en-US" dirty="0"/>
              <a:t>Using a 70/30 train/test split, achieved 80%-91% test accuracy with different random seeds</a:t>
            </a:r>
          </a:p>
          <a:p>
            <a:r>
              <a:rPr lang="en-US" dirty="0"/>
              <a:t>The model used in the application was trained on all 105 datapoints</a:t>
            </a:r>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810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3CE5-01DB-6CBE-BD42-A8AB409D7F74}"/>
              </a:ext>
            </a:extLst>
          </p:cNvPr>
          <p:cNvSpPr>
            <a:spLocks noGrp="1"/>
          </p:cNvSpPr>
          <p:nvPr>
            <p:ph type="title"/>
          </p:nvPr>
        </p:nvSpPr>
        <p:spPr/>
        <p:txBody>
          <a:bodyPr/>
          <a:lstStyle/>
          <a:p>
            <a:r>
              <a:rPr lang="en-US" dirty="0"/>
              <a:t>Takeoff Sequence Recognition Raw Data</a:t>
            </a:r>
          </a:p>
        </p:txBody>
      </p:sp>
      <p:graphicFrame>
        <p:nvGraphicFramePr>
          <p:cNvPr id="8" name="Content Placeholder 7">
            <a:extLst>
              <a:ext uri="{FF2B5EF4-FFF2-40B4-BE49-F238E27FC236}">
                <a16:creationId xmlns:a16="http://schemas.microsoft.com/office/drawing/2014/main" id="{041D5E2F-8C98-ED44-1459-7ED154D70864}"/>
              </a:ext>
            </a:extLst>
          </p:cNvPr>
          <p:cNvGraphicFramePr>
            <a:graphicFrameLocks noGrp="1"/>
          </p:cNvGraphicFramePr>
          <p:nvPr>
            <p:ph sz="half" idx="1"/>
            <p:extLst>
              <p:ext uri="{D42A27DB-BD31-4B8C-83A1-F6EECF244321}">
                <p14:modId xmlns:p14="http://schemas.microsoft.com/office/powerpoint/2010/main" val="1117468857"/>
              </p:ext>
            </p:extLst>
          </p:nvPr>
        </p:nvGraphicFramePr>
        <p:xfrm>
          <a:off x="335280" y="1600398"/>
          <a:ext cx="11521440" cy="5257602"/>
        </p:xfrm>
        <a:graphic>
          <a:graphicData uri="http://schemas.openxmlformats.org/drawingml/2006/table">
            <a:tbl>
              <a:tblPr/>
              <a:tblGrid>
                <a:gridCol w="8696178">
                  <a:extLst>
                    <a:ext uri="{9D8B030D-6E8A-4147-A177-3AD203B41FA5}">
                      <a16:colId xmlns:a16="http://schemas.microsoft.com/office/drawing/2014/main" val="2775126508"/>
                    </a:ext>
                  </a:extLst>
                </a:gridCol>
                <a:gridCol w="1536229">
                  <a:extLst>
                    <a:ext uri="{9D8B030D-6E8A-4147-A177-3AD203B41FA5}">
                      <a16:colId xmlns:a16="http://schemas.microsoft.com/office/drawing/2014/main" val="2457042279"/>
                    </a:ext>
                  </a:extLst>
                </a:gridCol>
                <a:gridCol w="1289033">
                  <a:extLst>
                    <a:ext uri="{9D8B030D-6E8A-4147-A177-3AD203B41FA5}">
                      <a16:colId xmlns:a16="http://schemas.microsoft.com/office/drawing/2014/main" val="3741398517"/>
                    </a:ext>
                  </a:extLst>
                </a:gridCol>
              </a:tblGrid>
              <a:tr h="591564">
                <a:tc>
                  <a:txBody>
                    <a:bodyPr/>
                    <a:lstStyle/>
                    <a:p>
                      <a:r>
                        <a:rPr lang="en-US" sz="2000" b="1" dirty="0">
                          <a:solidFill>
                            <a:schemeClr val="bg1"/>
                          </a:solidFill>
                          <a:effectLst/>
                          <a:latin typeface="Calibri" panose="020F0502020204030204" pitchFamily="34" charset="0"/>
                        </a:rPr>
                        <a:t>Frame Features</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75000"/>
                      </a:schemeClr>
                    </a:solidFill>
                  </a:tcPr>
                </a:tc>
                <a:tc>
                  <a:txBody>
                    <a:bodyPr/>
                    <a:lstStyle/>
                    <a:p>
                      <a:pPr algn="ctr"/>
                      <a:r>
                        <a:rPr lang="en-US" sz="2000" b="1" dirty="0">
                          <a:solidFill>
                            <a:schemeClr val="bg1"/>
                          </a:solidFill>
                          <a:effectLst/>
                          <a:latin typeface="Calibri" panose="020F0502020204030204" pitchFamily="34" charset="0"/>
                        </a:rPr>
                        <a:t>Video Number</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75000"/>
                      </a:schemeClr>
                    </a:solidFill>
                  </a:tcPr>
                </a:tc>
                <a:tc>
                  <a:txBody>
                    <a:bodyPr/>
                    <a:lstStyle/>
                    <a:p>
                      <a:pPr algn="ctr"/>
                      <a:r>
                        <a:rPr lang="en-US" sz="2000" b="1" dirty="0">
                          <a:solidFill>
                            <a:schemeClr val="bg1"/>
                          </a:solidFill>
                          <a:effectLst/>
                          <a:latin typeface="Calibri" panose="020F0502020204030204" pitchFamily="34" charset="0"/>
                        </a:rPr>
                        <a:t>Class Label</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759518651"/>
                  </a:ext>
                </a:extLst>
              </a:tr>
              <a:tr h="591564">
                <a:tc>
                  <a:txBody>
                    <a:bodyPr/>
                    <a:lstStyle/>
                    <a:p>
                      <a:r>
                        <a:rPr lang="en-US" sz="1400" dirty="0">
                          <a:effectLst/>
                          <a:latin typeface="Calibri" panose="020F0502020204030204" pitchFamily="34" charset="0"/>
                        </a:rPr>
                        <a:t>[143, 133, 54, 154, 84, -161, 0.9137625897991168, 0.37861068360312666, -0.29711697999255643, 0.07618384102373242, 0.22969143798832742, 0.3836520204249679, 1, 1]</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Running</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404041428"/>
                  </a:ext>
                </a:extLst>
              </a:tr>
              <a:tr h="591564">
                <a:tc>
                  <a:txBody>
                    <a:bodyPr/>
                    <a:lstStyle/>
                    <a:p>
                      <a:r>
                        <a:rPr lang="en-US" sz="1400" dirty="0">
                          <a:effectLst/>
                          <a:latin typeface="Calibri" panose="020F0502020204030204" pitchFamily="34" charset="0"/>
                        </a:rPr>
                        <a:t>[135, 145, 55, 132, 106, 171, 0.5363333904215749, 0.05522870898473681, -0.13487563949833123, 0.04760316688176396, 0.5040343959435514, 0.07314658556239256, 1, 1]</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Running</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08324758"/>
                  </a:ext>
                </a:extLst>
              </a:tr>
              <a:tr h="591564">
                <a:tc>
                  <a:txBody>
                    <a:bodyPr/>
                    <a:lstStyle/>
                    <a:p>
                      <a:r>
                        <a:rPr lang="en-US" sz="1400">
                          <a:effectLst/>
                          <a:latin typeface="Calibri" panose="020F0502020204030204" pitchFamily="34" charset="0"/>
                        </a:rPr>
                        <a:t>[125, 152, 76, 110, 131, 129, 0.45784197506534824, -0.24957010215164926, 0.17214589115901327, 0.03657396909185952, 0.6871624923856804, 0.19246495733941688, 0, 1]</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Running</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385468013"/>
                  </a:ext>
                </a:extLst>
              </a:tr>
              <a:tr h="591564">
                <a:tc>
                  <a:txBody>
                    <a:bodyPr/>
                    <a:lstStyle/>
                    <a:p>
                      <a:r>
                        <a:rPr lang="en-US" sz="1400" dirty="0">
                          <a:effectLst/>
                          <a:latin typeface="Calibri" panose="020F0502020204030204" pitchFamily="34" charset="0"/>
                        </a:rPr>
                        <a:t>[132, 174, 109, 110, 147, 90, 0.9792095347888339, -0.5106181882516534, 0.4833115378189281, 0.04813420645316375, 0.7845727999536309, 0.3504223124123475, 0, 1]</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a:effectLst/>
                          <a:latin typeface="Calibri" panose="020F0502020204030204" pitchFamily="34" charset="0"/>
                        </a:rPr>
                        <a:t>Running</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58784629"/>
                  </a:ext>
                </a:extLst>
              </a:tr>
              <a:tr h="591564">
                <a:tc>
                  <a:txBody>
                    <a:bodyPr/>
                    <a:lstStyle/>
                    <a:p>
                      <a:r>
                        <a:rPr lang="en-US" sz="1400">
                          <a:effectLst/>
                          <a:latin typeface="Calibri" panose="020F0502020204030204" pitchFamily="34" charset="0"/>
                        </a:rPr>
                        <a:t>[98, 199, 162, 147, -168, 61, 1.3764305018531278, -0.657594467096523, 0.5988448940217928, 0.0525259835555807, 0.644844925638734, 0.10023396564537061, 0, 0]</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Takeoff</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09424357"/>
                  </a:ext>
                </a:extLst>
              </a:tr>
              <a:tr h="591564">
                <a:tc>
                  <a:txBody>
                    <a:bodyPr/>
                    <a:lstStyle/>
                    <a:p>
                      <a:r>
                        <a:rPr lang="en-US" sz="1400">
                          <a:effectLst/>
                          <a:latin typeface="Calibri" panose="020F0502020204030204" pitchFamily="34" charset="0"/>
                        </a:rPr>
                        <a:t>[65, 169, 142, 148, -166, 89, 0.9538851837998036, -0.4044149547959074, 0.3123971725361309, 0.052066195422688484, 0.38656283366932565, 0.33955228814599425, 0, 0]</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Takeoff</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483500014"/>
                  </a:ext>
                </a:extLst>
              </a:tr>
              <a:tr h="507054">
                <a:tc>
                  <a:txBody>
                    <a:bodyPr/>
                    <a:lstStyle/>
                    <a:p>
                      <a:r>
                        <a:rPr lang="en-US" sz="1400">
                          <a:effectLst/>
                          <a:latin typeface="Calibri" panose="020F0502020204030204" pitchFamily="34" charset="0"/>
                        </a:rPr>
                        <a:t>[46, 137, 138, 156, 176, 109, 0.6700000489660961, -0.15017621388797545, 0.0, 0.08409543714999052, 0.07613643141146119, 0.6622119038703979, 0, 0]</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Takeoff</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76061623"/>
                  </a:ext>
                </a:extLst>
              </a:tr>
              <a:tr h="591564">
                <a:tc>
                  <a:txBody>
                    <a:bodyPr/>
                    <a:lstStyle/>
                    <a:p>
                      <a:r>
                        <a:rPr lang="en-US" sz="1400">
                          <a:effectLst/>
                          <a:latin typeface="Calibri" panose="020F0502020204030204" pitchFamily="34" charset="0"/>
                        </a:rPr>
                        <a:t>[62, 110, 168, 181, 131, 111, 0.7409835615738265, 0.15067980605460743, -0.2743563722782319, 0.05647124003834986, 0.24925997628704605, 0.8185139667003865, 1, 0]</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3</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latin typeface="Calibri" panose="020F0502020204030204" pitchFamily="34" charset="0"/>
                        </a:rPr>
                        <a:t>Takeoff</a:t>
                      </a:r>
                    </a:p>
                  </a:txBody>
                  <a:tcPr marL="13735" marR="1373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4133260916"/>
                  </a:ext>
                </a:extLst>
              </a:tr>
            </a:tbl>
          </a:graphicData>
        </a:graphic>
      </p:graphicFrame>
    </p:spTree>
    <p:extLst>
      <p:ext uri="{BB962C8B-B14F-4D97-AF65-F5344CB8AC3E}">
        <p14:creationId xmlns:p14="http://schemas.microsoft.com/office/powerpoint/2010/main" val="1053689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5823-1DA3-CED4-056A-FBC91F37A2BA}"/>
              </a:ext>
            </a:extLst>
          </p:cNvPr>
          <p:cNvSpPr>
            <a:spLocks noGrp="1"/>
          </p:cNvSpPr>
          <p:nvPr>
            <p:ph type="title"/>
          </p:nvPr>
        </p:nvSpPr>
        <p:spPr/>
        <p:txBody>
          <a:bodyPr/>
          <a:lstStyle/>
          <a:p>
            <a:r>
              <a:rPr lang="en-US" dirty="0"/>
              <a:t>Takeoff Sequence Recognition Training Data</a:t>
            </a:r>
          </a:p>
        </p:txBody>
      </p:sp>
      <p:graphicFrame>
        <p:nvGraphicFramePr>
          <p:cNvPr id="7" name="Content Placeholder 6">
            <a:extLst>
              <a:ext uri="{FF2B5EF4-FFF2-40B4-BE49-F238E27FC236}">
                <a16:creationId xmlns:a16="http://schemas.microsoft.com/office/drawing/2014/main" id="{28A511E4-77A0-30FC-8BF5-B2598119CF94}"/>
              </a:ext>
            </a:extLst>
          </p:cNvPr>
          <p:cNvGraphicFramePr>
            <a:graphicFrameLocks noGrp="1"/>
          </p:cNvGraphicFramePr>
          <p:nvPr>
            <p:ph sz="half" idx="1"/>
            <p:extLst>
              <p:ext uri="{D42A27DB-BD31-4B8C-83A1-F6EECF244321}">
                <p14:modId xmlns:p14="http://schemas.microsoft.com/office/powerpoint/2010/main" val="3098488415"/>
              </p:ext>
            </p:extLst>
          </p:nvPr>
        </p:nvGraphicFramePr>
        <p:xfrm>
          <a:off x="328246" y="2139430"/>
          <a:ext cx="11535508" cy="3853409"/>
        </p:xfrm>
        <a:graphic>
          <a:graphicData uri="http://schemas.openxmlformats.org/drawingml/2006/table">
            <a:tbl>
              <a:tblPr/>
              <a:tblGrid>
                <a:gridCol w="1050388">
                  <a:extLst>
                    <a:ext uri="{9D8B030D-6E8A-4147-A177-3AD203B41FA5}">
                      <a16:colId xmlns:a16="http://schemas.microsoft.com/office/drawing/2014/main" val="3718391142"/>
                    </a:ext>
                  </a:extLst>
                </a:gridCol>
                <a:gridCol w="10485120">
                  <a:extLst>
                    <a:ext uri="{9D8B030D-6E8A-4147-A177-3AD203B41FA5}">
                      <a16:colId xmlns:a16="http://schemas.microsoft.com/office/drawing/2014/main" val="856120141"/>
                    </a:ext>
                  </a:extLst>
                </a:gridCol>
              </a:tblGrid>
              <a:tr h="853319">
                <a:tc>
                  <a:txBody>
                    <a:bodyPr/>
                    <a:lstStyle/>
                    <a:p>
                      <a:pPr algn="l"/>
                      <a:r>
                        <a:rPr lang="en-US" sz="1600" b="1" dirty="0">
                          <a:solidFill>
                            <a:schemeClr val="bg1"/>
                          </a:solidFill>
                          <a:effectLst/>
                          <a:latin typeface="Helvetica Neue" panose="02000503000000020004" pitchFamily="2" charset="0"/>
                        </a:rPr>
                        <a:t>Numeric Class Label</a:t>
                      </a:r>
                      <a:endParaRPr lang="en-US" sz="1600" dirty="0">
                        <a:solidFill>
                          <a:schemeClr val="bg1"/>
                        </a:solidFill>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l"/>
                      <a:r>
                        <a:rPr lang="en-US" sz="1600" b="1" dirty="0">
                          <a:solidFill>
                            <a:schemeClr val="bg1"/>
                          </a:solidFill>
                          <a:effectLst/>
                          <a:latin typeface="Helvetica Neue" panose="02000503000000020004" pitchFamily="2" charset="0"/>
                        </a:rPr>
                        <a:t>Features</a:t>
                      </a:r>
                      <a:endParaRPr lang="en-US" sz="1600" dirty="0">
                        <a:solidFill>
                          <a:schemeClr val="bg1"/>
                        </a:solidFill>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923115702"/>
                  </a:ext>
                </a:extLst>
              </a:tr>
              <a:tr h="1500045">
                <a:tc>
                  <a:txBody>
                    <a:bodyPr/>
                    <a:lstStyle/>
                    <a:p>
                      <a:r>
                        <a:rPr lang="en-US" sz="1000">
                          <a:solidFill>
                            <a:srgbClr val="000000"/>
                          </a:solidFill>
                          <a:effectLst/>
                          <a:latin typeface="Helvetica Neue" panose="02000503000000020004" pitchFamily="2" charset="0"/>
                        </a:rPr>
                        <a:t>0</a:t>
                      </a:r>
                      <a:endParaRPr lang="en-US" sz="1000">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000" dirty="0">
                          <a:solidFill>
                            <a:srgbClr val="000000"/>
                          </a:solidFill>
                          <a:effectLst/>
                          <a:latin typeface="Helvetica Neue" panose="02000503000000020004" pitchFamily="2" charset="0"/>
                        </a:rPr>
                        <a:t>[[130, 132, 89, 193, 72, -161, 1.300377131790072, 0.6121206839237116, -0.6075173213135778, 0.07942929939034747, 1.1063221224934636, 0.6935865390311152, 1, 1], [153, 141, 64, 190, 66, -145, 1.2750963789644199, 0.5760350525115393, -0.47088317797067086, 0.09716637005744001, 0.33367700266340883, 0.44970416680792, 1, 1], [173, 162, 48, 181, 67, -145, 1.0312991919031917, 0.4404622187773885, -0.31052839281672173, 0.07573863239432237, 0.0610624375866661, 0.13074515096992181, 1, 1], [169, 172, 41, 170, 81, -157, 0.8676327784902595, 0.22679851419248523, -0.21912347603086565, 0.05959372916099731, 0.04297364923721788, 0.25673764240296637, 1, 1]]</a:t>
                      </a:r>
                      <a:endParaRPr lang="en-US" sz="1000" dirty="0">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48164024"/>
                  </a:ext>
                </a:extLst>
              </a:tr>
              <a:tr h="1500045">
                <a:tc>
                  <a:txBody>
                    <a:bodyPr/>
                    <a:lstStyle/>
                    <a:p>
                      <a:r>
                        <a:rPr lang="en-US" sz="1000">
                          <a:solidFill>
                            <a:srgbClr val="000000"/>
                          </a:solidFill>
                          <a:effectLst/>
                          <a:latin typeface="Helvetica Neue" panose="02000503000000020004" pitchFamily="2" charset="0"/>
                        </a:rPr>
                        <a:t>0</a:t>
                      </a:r>
                      <a:endParaRPr lang="en-US" sz="1000">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r>
                        <a:rPr lang="en-US" sz="1000" dirty="0">
                          <a:solidFill>
                            <a:srgbClr val="000000"/>
                          </a:solidFill>
                          <a:effectLst/>
                          <a:latin typeface="Helvetica Neue" panose="02000503000000020004" pitchFamily="2" charset="0"/>
                        </a:rPr>
                        <a:t>[[143, 133, 54, 154, 84, -161, 0.9137625897991168, 0.37861068360312666, -0.29711697999255643, 0.07618384102373242, 0.22969143798832742, 0.3836520204249679, 1, 1], [135, 145, 55, 132, 106, 171, 0.5363333904215749, 0.05522870898473681, -0.13487563949833123, 0.04760316688176396, 0.5040343959435514, 0.07314658556239256, 1, 1], [125, 152, 76, 110, 131, 129, 0.45784197506534824, -0.24957010215164926, 0.17214589115901327, 0.03657396909185952, 0.6871624923856804, 0.19246495733941688, 0, 1], [132, 174, 109, 110, 147, 90, 0.9792095347888339, -0.5106181882516534, 0.4833115378189281, 0.04813420645316375, 0.7845727999536309, 0.3504223124123475, 0, 1]]</a:t>
                      </a:r>
                      <a:endParaRPr lang="en-US" sz="1000" dirty="0">
                        <a:effectLst/>
                      </a:endParaRPr>
                    </a:p>
                  </a:txBody>
                  <a:tcPr marL="20400" marR="20400" marT="20400" marB="204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26281033"/>
                  </a:ext>
                </a:extLst>
              </a:tr>
            </a:tbl>
          </a:graphicData>
        </a:graphic>
      </p:graphicFrame>
      <p:sp>
        <p:nvSpPr>
          <p:cNvPr id="8" name="TextBox 7">
            <a:extLst>
              <a:ext uri="{FF2B5EF4-FFF2-40B4-BE49-F238E27FC236}">
                <a16:creationId xmlns:a16="http://schemas.microsoft.com/office/drawing/2014/main" id="{0A7D1A59-D314-F521-94CE-AE9D116668BC}"/>
              </a:ext>
            </a:extLst>
          </p:cNvPr>
          <p:cNvSpPr txBox="1"/>
          <p:nvPr/>
        </p:nvSpPr>
        <p:spPr>
          <a:xfrm>
            <a:off x="3289495" y="6072249"/>
            <a:ext cx="5613009" cy="369332"/>
          </a:xfrm>
          <a:prstGeom prst="rect">
            <a:avLst/>
          </a:prstGeom>
          <a:noFill/>
          <a:ln>
            <a:solidFill>
              <a:schemeClr val="tx1"/>
            </a:solidFill>
          </a:ln>
        </p:spPr>
        <p:txBody>
          <a:bodyPr wrap="square" rtlCol="0">
            <a:spAutoFit/>
          </a:bodyPr>
          <a:lstStyle/>
          <a:p>
            <a:r>
              <a:rPr lang="en-US" dirty="0"/>
              <a:t>This table shows two full sequences and their class labels</a:t>
            </a:r>
          </a:p>
        </p:txBody>
      </p:sp>
    </p:spTree>
    <p:extLst>
      <p:ext uri="{BB962C8B-B14F-4D97-AF65-F5344CB8AC3E}">
        <p14:creationId xmlns:p14="http://schemas.microsoft.com/office/powerpoint/2010/main" val="371414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6134-F367-820C-F378-D1A4E681911E}"/>
              </a:ext>
            </a:extLst>
          </p:cNvPr>
          <p:cNvSpPr>
            <a:spLocks noGrp="1"/>
          </p:cNvSpPr>
          <p:nvPr>
            <p:ph type="title"/>
          </p:nvPr>
        </p:nvSpPr>
        <p:spPr/>
        <p:txBody>
          <a:bodyPr/>
          <a:lstStyle/>
          <a:p>
            <a:r>
              <a:rPr lang="en-US" dirty="0"/>
              <a:t>Takeoff Sequence Recognition Model</a:t>
            </a:r>
          </a:p>
        </p:txBody>
      </p:sp>
      <p:sp>
        <p:nvSpPr>
          <p:cNvPr id="6" name="Content Placeholder 5">
            <a:extLst>
              <a:ext uri="{FF2B5EF4-FFF2-40B4-BE49-F238E27FC236}">
                <a16:creationId xmlns:a16="http://schemas.microsoft.com/office/drawing/2014/main" id="{79181923-B7FE-DDD8-BF0E-D0B9DC941CF8}"/>
              </a:ext>
            </a:extLst>
          </p:cNvPr>
          <p:cNvSpPr>
            <a:spLocks noGrp="1"/>
          </p:cNvSpPr>
          <p:nvPr>
            <p:ph sz="half" idx="1"/>
          </p:nvPr>
        </p:nvSpPr>
        <p:spPr/>
        <p:txBody>
          <a:bodyPr/>
          <a:lstStyle/>
          <a:p>
            <a:r>
              <a:rPr lang="en-US" dirty="0"/>
              <a:t>Max sequence length was set to 5 frames</a:t>
            </a:r>
          </a:p>
          <a:p>
            <a:pPr lvl="1"/>
            <a:r>
              <a:rPr lang="en-US" dirty="0"/>
              <a:t>All sequences were either padded or cut to length of 5</a:t>
            </a:r>
          </a:p>
          <a:p>
            <a:r>
              <a:rPr lang="en-US" dirty="0"/>
              <a:t>Using a 70/30 train/test split, achieved 84%-95% accuracy on the test data with different random seeds</a:t>
            </a:r>
          </a:p>
          <a:p>
            <a:r>
              <a:rPr lang="en-US" dirty="0"/>
              <a:t>The application model was trained on all 61 datapoints</a:t>
            </a:r>
          </a:p>
          <a:p>
            <a:endParaRPr lang="en-US" dirty="0"/>
          </a:p>
          <a:p>
            <a:endParaRPr lang="en-US" dirty="0"/>
          </a:p>
          <a:p>
            <a:endParaRPr lang="en-US" dirty="0"/>
          </a:p>
        </p:txBody>
      </p:sp>
      <p:sp>
        <p:nvSpPr>
          <p:cNvPr id="7" name="Content Placeholder 6">
            <a:extLst>
              <a:ext uri="{FF2B5EF4-FFF2-40B4-BE49-F238E27FC236}">
                <a16:creationId xmlns:a16="http://schemas.microsoft.com/office/drawing/2014/main" id="{7D41AED5-B64E-0F04-1510-353D681960D8}"/>
              </a:ext>
            </a:extLst>
          </p:cNvPr>
          <p:cNvSpPr>
            <a:spLocks noGrp="1"/>
          </p:cNvSpPr>
          <p:nvPr>
            <p:ph sz="half" idx="2"/>
          </p:nvPr>
        </p:nvSpPr>
        <p:spPr/>
        <p:txBody>
          <a:bodyPr/>
          <a:lstStyle/>
          <a:p>
            <a:r>
              <a:rPr lang="en-US" dirty="0"/>
              <a:t>Uses a </a:t>
            </a:r>
            <a:r>
              <a:rPr lang="en-US" dirty="0" err="1"/>
              <a:t>Keras</a:t>
            </a:r>
            <a:r>
              <a:rPr lang="en-US" dirty="0"/>
              <a:t> Sequential model with 3 layers.</a:t>
            </a:r>
          </a:p>
          <a:p>
            <a:r>
              <a:rPr lang="en-US" dirty="0"/>
              <a:t>Layer 1: LSTM with 64 nodes</a:t>
            </a:r>
          </a:p>
          <a:p>
            <a:r>
              <a:rPr lang="en-US" dirty="0"/>
              <a:t>Layer 2: LSTM with 16 nodes</a:t>
            </a:r>
          </a:p>
          <a:p>
            <a:r>
              <a:rPr lang="en-US" dirty="0"/>
              <a:t>Layer 3: Dense layer. </a:t>
            </a:r>
            <a:r>
              <a:rPr lang="en-US" dirty="0" err="1"/>
              <a:t>Softmax</a:t>
            </a:r>
            <a:r>
              <a:rPr lang="en-US" dirty="0"/>
              <a:t> function that helps assign the class</a:t>
            </a:r>
          </a:p>
          <a:p>
            <a:r>
              <a:rPr lang="en-US" dirty="0"/>
              <a:t>Utilizes “Adam” optimizer</a:t>
            </a:r>
          </a:p>
        </p:txBody>
      </p:sp>
    </p:spTree>
    <p:extLst>
      <p:ext uri="{BB962C8B-B14F-4D97-AF65-F5344CB8AC3E}">
        <p14:creationId xmlns:p14="http://schemas.microsoft.com/office/powerpoint/2010/main" val="102298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4A08-404F-7E21-359E-C44C3F6B4D7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6BF4C1B-8153-FC28-DD6F-3FAB8D067192}"/>
              </a:ext>
            </a:extLst>
          </p:cNvPr>
          <p:cNvSpPr>
            <a:spLocks noGrp="1"/>
          </p:cNvSpPr>
          <p:nvPr>
            <p:ph idx="1"/>
          </p:nvPr>
        </p:nvSpPr>
        <p:spPr>
          <a:xfrm>
            <a:off x="838200" y="1389527"/>
            <a:ext cx="10515600" cy="3069932"/>
          </a:xfrm>
        </p:spPr>
        <p:txBody>
          <a:bodyPr/>
          <a:lstStyle/>
          <a:p>
            <a:r>
              <a:rPr lang="en-US" dirty="0"/>
              <a:t>The Long Jump is a technical event requiring speed, strength, and precise technique.</a:t>
            </a:r>
          </a:p>
          <a:p>
            <a:r>
              <a:rPr lang="en-US" dirty="0"/>
              <a:t>Currently, long jump coaching is purely qualitative and up to the coach’s interpretation</a:t>
            </a:r>
          </a:p>
          <a:p>
            <a:pPr lvl="1"/>
            <a:r>
              <a:rPr lang="en-US" dirty="0"/>
              <a:t>Any quantitative work is done at a later date with computers</a:t>
            </a:r>
          </a:p>
          <a:p>
            <a:r>
              <a:rPr lang="en-US" dirty="0"/>
              <a:t>There are no available applications that offer real-time quantitative analysis of the jump</a:t>
            </a:r>
          </a:p>
          <a:p>
            <a:endParaRPr lang="en-US" dirty="0"/>
          </a:p>
          <a:p>
            <a:endParaRPr lang="en-US" dirty="0"/>
          </a:p>
        </p:txBody>
      </p:sp>
      <p:sp>
        <p:nvSpPr>
          <p:cNvPr id="4" name="TextBox 3">
            <a:extLst>
              <a:ext uri="{FF2B5EF4-FFF2-40B4-BE49-F238E27FC236}">
                <a16:creationId xmlns:a16="http://schemas.microsoft.com/office/drawing/2014/main" id="{8074DA1D-BB62-CF03-B53C-BEC5B10826A1}"/>
              </a:ext>
            </a:extLst>
          </p:cNvPr>
          <p:cNvSpPr txBox="1"/>
          <p:nvPr/>
        </p:nvSpPr>
        <p:spPr>
          <a:xfrm>
            <a:off x="838200" y="4606698"/>
            <a:ext cx="10303412" cy="1754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3000" dirty="0"/>
              <a:t>I propose an application that recognizes important frames and sequences from the long jump, and extracts relevant feature values to be compared to the objective bio-mechanical model</a:t>
            </a:r>
          </a:p>
          <a:p>
            <a:endParaRPr lang="en-US" dirty="0"/>
          </a:p>
        </p:txBody>
      </p:sp>
    </p:spTree>
    <p:extLst>
      <p:ext uri="{BB962C8B-B14F-4D97-AF65-F5344CB8AC3E}">
        <p14:creationId xmlns:p14="http://schemas.microsoft.com/office/powerpoint/2010/main" val="380981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F8A6-1D06-DD01-9230-A0F620741C60}"/>
              </a:ext>
            </a:extLst>
          </p:cNvPr>
          <p:cNvSpPr>
            <a:spLocks noGrp="1"/>
          </p:cNvSpPr>
          <p:nvPr>
            <p:ph type="title"/>
          </p:nvPr>
        </p:nvSpPr>
        <p:spPr/>
        <p:txBody>
          <a:bodyPr/>
          <a:lstStyle/>
          <a:p>
            <a:r>
              <a:rPr lang="en-US" dirty="0"/>
              <a:t>Application Build</a:t>
            </a:r>
          </a:p>
        </p:txBody>
      </p:sp>
      <p:sp>
        <p:nvSpPr>
          <p:cNvPr id="3" name="Content Placeholder 2">
            <a:extLst>
              <a:ext uri="{FF2B5EF4-FFF2-40B4-BE49-F238E27FC236}">
                <a16:creationId xmlns:a16="http://schemas.microsoft.com/office/drawing/2014/main" id="{B09494C1-8636-C5CE-3EE2-A52BFAC10946}"/>
              </a:ext>
            </a:extLst>
          </p:cNvPr>
          <p:cNvSpPr>
            <a:spLocks noGrp="1"/>
          </p:cNvSpPr>
          <p:nvPr>
            <p:ph sz="half" idx="1"/>
          </p:nvPr>
        </p:nvSpPr>
        <p:spPr>
          <a:xfrm>
            <a:off x="838199" y="1825625"/>
            <a:ext cx="6884963" cy="4351338"/>
          </a:xfrm>
        </p:spPr>
        <p:txBody>
          <a:bodyPr/>
          <a:lstStyle/>
          <a:p>
            <a:r>
              <a:rPr lang="en-US" dirty="0"/>
              <a:t>Allows user to cycle through frames</a:t>
            </a:r>
          </a:p>
          <a:p>
            <a:r>
              <a:rPr lang="en-US" dirty="0"/>
              <a:t>Displays observed touchdown ground angle, touchdown knee angle, and takeoff sequence minimum knee angle</a:t>
            </a:r>
          </a:p>
          <a:p>
            <a:pPr lvl="1"/>
            <a:r>
              <a:rPr lang="en-US" dirty="0"/>
              <a:t>Color coded based on whether they are in range of optimal degree values.</a:t>
            </a:r>
          </a:p>
          <a:p>
            <a:r>
              <a:rPr lang="en-US" dirty="0"/>
              <a:t>Displays indicator for whether user is on a touchdown frame</a:t>
            </a:r>
          </a:p>
          <a:p>
            <a:r>
              <a:rPr lang="en-US" dirty="0"/>
              <a:t>Displays the knee angles of the current frame</a:t>
            </a:r>
          </a:p>
          <a:p>
            <a:endParaRPr lang="en-US" dirty="0"/>
          </a:p>
          <a:p>
            <a:endParaRPr lang="en-US" dirty="0"/>
          </a:p>
        </p:txBody>
      </p:sp>
      <p:pic>
        <p:nvPicPr>
          <p:cNvPr id="5" name="Picture 4">
            <a:extLst>
              <a:ext uri="{FF2B5EF4-FFF2-40B4-BE49-F238E27FC236}">
                <a16:creationId xmlns:a16="http://schemas.microsoft.com/office/drawing/2014/main" id="{F0F90F5A-E7EA-23D1-4499-78E851B98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465" y="0"/>
            <a:ext cx="4330535" cy="7897274"/>
          </a:xfrm>
          <a:prstGeom prst="rect">
            <a:avLst/>
          </a:prstGeom>
        </p:spPr>
      </p:pic>
    </p:spTree>
    <p:extLst>
      <p:ext uri="{BB962C8B-B14F-4D97-AF65-F5344CB8AC3E}">
        <p14:creationId xmlns:p14="http://schemas.microsoft.com/office/powerpoint/2010/main" val="195563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lose up view of a track and field lane in the dark">
            <a:extLst>
              <a:ext uri="{FF2B5EF4-FFF2-40B4-BE49-F238E27FC236}">
                <a16:creationId xmlns:a16="http://schemas.microsoft.com/office/drawing/2014/main" id="{2ED2B0E9-7BEC-0860-F260-3DF3ECEC4A53}"/>
              </a:ext>
            </a:extLst>
          </p:cNvPr>
          <p:cNvPicPr>
            <a:picLocks noChangeAspect="1"/>
          </p:cNvPicPr>
          <p:nvPr/>
        </p:nvPicPr>
        <p:blipFill rotWithShape="1">
          <a:blip r:embed="rId2">
            <a:duotone>
              <a:prstClr val="black"/>
              <a:schemeClr val="tx2">
                <a:tint val="45000"/>
                <a:satMod val="400000"/>
              </a:schemeClr>
            </a:duotone>
            <a:alphaModFix amt="2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F145F009-457F-4AA4-4D9D-0BDFC0EF9450}"/>
              </a:ext>
            </a:extLst>
          </p:cNvPr>
          <p:cNvSpPr>
            <a:spLocks noGrp="1"/>
          </p:cNvSpPr>
          <p:nvPr>
            <p:ph type="title"/>
          </p:nvPr>
        </p:nvSpPr>
        <p:spPr>
          <a:xfrm>
            <a:off x="2468880" y="2869809"/>
            <a:ext cx="7254240" cy="875661"/>
          </a:xfrm>
          <a:solidFill>
            <a:schemeClr val="tx1">
              <a:alpha val="80138"/>
            </a:schemeClr>
          </a:solidFill>
        </p:spPr>
        <p:txBody>
          <a:bodyPr vert="horz" lIns="91440" tIns="45720" rIns="91440" bIns="45720" rtlCol="0" anchor="b">
            <a:normAutofit fontScale="90000"/>
          </a:bodyPr>
          <a:lstStyle/>
          <a:p>
            <a:pPr algn="ctr"/>
            <a:r>
              <a:rPr lang="en-US" dirty="0">
                <a:solidFill>
                  <a:schemeClr val="bg1"/>
                </a:solidFill>
              </a:rPr>
              <a:t>Application Demo</a:t>
            </a:r>
          </a:p>
        </p:txBody>
      </p:sp>
    </p:spTree>
    <p:extLst>
      <p:ext uri="{BB962C8B-B14F-4D97-AF65-F5344CB8AC3E}">
        <p14:creationId xmlns:p14="http://schemas.microsoft.com/office/powerpoint/2010/main" val="264987245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Curved section of an athletics track in a sport stadium">
            <a:extLst>
              <a:ext uri="{FF2B5EF4-FFF2-40B4-BE49-F238E27FC236}">
                <a16:creationId xmlns:a16="http://schemas.microsoft.com/office/drawing/2014/main" id="{F61AE27D-EBCF-3C5B-2EFD-557B9A7905CA}"/>
              </a:ext>
            </a:extLst>
          </p:cNvPr>
          <p:cNvPicPr>
            <a:picLocks noChangeAspect="1"/>
          </p:cNvPicPr>
          <p:nvPr/>
        </p:nvPicPr>
        <p:blipFill rotWithShape="1">
          <a:blip r:embed="rId2"/>
          <a:srcRect t="8885" r="-1" b="6823"/>
          <a:stretch/>
        </p:blipFill>
        <p:spPr>
          <a:xfrm>
            <a:off x="1524" y="10"/>
            <a:ext cx="12188952" cy="6857990"/>
          </a:xfrm>
          <a:prstGeom prst="rect">
            <a:avLst/>
          </a:prstGeom>
        </p:spPr>
      </p:pic>
      <p:sp>
        <p:nvSpPr>
          <p:cNvPr id="20" name="Freeform: Shape 19">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8940E9C-9E19-E28B-D618-9595C31C6F7F}"/>
              </a:ext>
            </a:extLst>
          </p:cNvPr>
          <p:cNvSpPr>
            <a:spLocks noGrp="1"/>
          </p:cNvSpPr>
          <p:nvPr>
            <p:ph type="title"/>
          </p:nvPr>
        </p:nvSpPr>
        <p:spPr>
          <a:xfrm>
            <a:off x="2245932" y="893763"/>
            <a:ext cx="7340048" cy="1324651"/>
          </a:xfrm>
        </p:spPr>
        <p:txBody>
          <a:bodyPr anchor="b">
            <a:normAutofit/>
          </a:bodyPr>
          <a:lstStyle/>
          <a:p>
            <a:r>
              <a:rPr lang="en-US" sz="3600"/>
              <a:t>Significance</a:t>
            </a:r>
          </a:p>
        </p:txBody>
      </p:sp>
      <p:sp>
        <p:nvSpPr>
          <p:cNvPr id="5" name="Content Placeholder 4">
            <a:extLst>
              <a:ext uri="{FF2B5EF4-FFF2-40B4-BE49-F238E27FC236}">
                <a16:creationId xmlns:a16="http://schemas.microsoft.com/office/drawing/2014/main" id="{4C77D6EC-69AA-4806-E780-9C153EEBE014}"/>
              </a:ext>
            </a:extLst>
          </p:cNvPr>
          <p:cNvSpPr>
            <a:spLocks noGrp="1"/>
          </p:cNvSpPr>
          <p:nvPr>
            <p:ph idx="1"/>
          </p:nvPr>
        </p:nvSpPr>
        <p:spPr>
          <a:xfrm>
            <a:off x="2245931" y="2329732"/>
            <a:ext cx="8136025" cy="3634505"/>
          </a:xfrm>
        </p:spPr>
        <p:txBody>
          <a:bodyPr>
            <a:normAutofit/>
          </a:bodyPr>
          <a:lstStyle/>
          <a:p>
            <a:r>
              <a:rPr lang="en-US" sz="2200" dirty="0"/>
              <a:t>There are no current applications like this in track and field</a:t>
            </a:r>
          </a:p>
          <a:p>
            <a:r>
              <a:rPr lang="en-US" sz="2200" dirty="0"/>
              <a:t>First system to offer real-time quantitative feedback</a:t>
            </a:r>
          </a:p>
          <a:p>
            <a:r>
              <a:rPr lang="en-US" sz="2200" dirty="0"/>
              <a:t>Can inform both technical training and strength training through tracking feature values over time</a:t>
            </a:r>
          </a:p>
          <a:p>
            <a:r>
              <a:rPr lang="en-US" sz="2200" dirty="0"/>
              <a:t>Bridge the gap in technology access between amateur and professional coaches</a:t>
            </a:r>
          </a:p>
          <a:p>
            <a:r>
              <a:rPr lang="en-US" sz="2200" dirty="0"/>
              <a:t>Provides a technological stepping-stone for use in other T&amp;F events</a:t>
            </a:r>
          </a:p>
          <a:p>
            <a:pPr lvl="1"/>
            <a:r>
              <a:rPr lang="en-US" sz="2200" dirty="0"/>
              <a:t>Sprinting</a:t>
            </a:r>
          </a:p>
          <a:p>
            <a:pPr lvl="1"/>
            <a:r>
              <a:rPr lang="en-US" sz="2200" dirty="0"/>
              <a:t>Pole Vaulting</a:t>
            </a:r>
          </a:p>
          <a:p>
            <a:endParaRPr lang="en-US" sz="1700" dirty="0"/>
          </a:p>
          <a:p>
            <a:endParaRPr lang="en-US" sz="1700" dirty="0"/>
          </a:p>
        </p:txBody>
      </p:sp>
    </p:spTree>
    <p:extLst>
      <p:ext uri="{BB962C8B-B14F-4D97-AF65-F5344CB8AC3E}">
        <p14:creationId xmlns:p14="http://schemas.microsoft.com/office/powerpoint/2010/main" val="243762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1F1-DC1A-BE25-0745-7DA7C4EC1D2E}"/>
              </a:ext>
            </a:extLst>
          </p:cNvPr>
          <p:cNvSpPr>
            <a:spLocks noGrp="1"/>
          </p:cNvSpPr>
          <p:nvPr>
            <p:ph type="title"/>
          </p:nvPr>
        </p:nvSpPr>
        <p:spPr/>
        <p:txBody>
          <a:bodyPr/>
          <a:lstStyle/>
          <a:p>
            <a:r>
              <a:rPr lang="en-US" dirty="0"/>
              <a:t>Future Work</a:t>
            </a:r>
          </a:p>
        </p:txBody>
      </p:sp>
      <p:sp>
        <p:nvSpPr>
          <p:cNvPr id="5" name="Content Placeholder 4">
            <a:extLst>
              <a:ext uri="{FF2B5EF4-FFF2-40B4-BE49-F238E27FC236}">
                <a16:creationId xmlns:a16="http://schemas.microsoft.com/office/drawing/2014/main" id="{FED870BB-57DA-C23D-E679-35ECAB763C2A}"/>
              </a:ext>
            </a:extLst>
          </p:cNvPr>
          <p:cNvSpPr>
            <a:spLocks noGrp="1"/>
          </p:cNvSpPr>
          <p:nvPr>
            <p:ph idx="1"/>
          </p:nvPr>
        </p:nvSpPr>
        <p:spPr>
          <a:xfrm>
            <a:off x="633046" y="1350498"/>
            <a:ext cx="11169748" cy="5142377"/>
          </a:xfrm>
        </p:spPr>
        <p:txBody>
          <a:bodyPr/>
          <a:lstStyle/>
          <a:p>
            <a:r>
              <a:rPr lang="en-US" dirty="0"/>
              <a:t>Implement pose estimation software that models joint positions in 3D space</a:t>
            </a:r>
          </a:p>
          <a:p>
            <a:pPr lvl="1"/>
            <a:r>
              <a:rPr lang="en-US" dirty="0"/>
              <a:t>Eliminates need for cameraman to be in-line with takeoff</a:t>
            </a:r>
          </a:p>
          <a:p>
            <a:pPr lvl="1"/>
            <a:r>
              <a:rPr lang="en-US" dirty="0"/>
              <a:t>More accurate angle measurements</a:t>
            </a:r>
          </a:p>
          <a:p>
            <a:pPr lvl="1"/>
            <a:r>
              <a:rPr lang="en-US" dirty="0"/>
              <a:t>Would allow for training each model on more data</a:t>
            </a:r>
          </a:p>
          <a:p>
            <a:r>
              <a:rPr lang="en-US" dirty="0"/>
              <a:t>Experiment with different features/feature extractors</a:t>
            </a:r>
          </a:p>
          <a:p>
            <a:pPr lvl="1"/>
            <a:r>
              <a:rPr lang="en-US" dirty="0"/>
              <a:t>Try deep learning</a:t>
            </a:r>
          </a:p>
          <a:p>
            <a:pPr lvl="1"/>
            <a:r>
              <a:rPr lang="en-US" dirty="0"/>
              <a:t>Feature selection techniques</a:t>
            </a:r>
          </a:p>
          <a:p>
            <a:pPr lvl="1"/>
            <a:r>
              <a:rPr lang="en-US" dirty="0"/>
              <a:t>Look into existing pose estimation feature extractors</a:t>
            </a:r>
          </a:p>
          <a:p>
            <a:r>
              <a:rPr lang="en-US" dirty="0"/>
              <a:t>Measure additional data points</a:t>
            </a:r>
          </a:p>
          <a:p>
            <a:pPr lvl="1"/>
            <a:r>
              <a:rPr lang="en-US" dirty="0"/>
              <a:t>Takeoff efficiency: Measure speed at touchdown and at takeoff just from video</a:t>
            </a:r>
          </a:p>
          <a:p>
            <a:pPr lvl="1"/>
            <a:r>
              <a:rPr lang="en-US" dirty="0"/>
              <a:t>Angle velocities</a:t>
            </a:r>
          </a:p>
          <a:p>
            <a:pPr lvl="1"/>
            <a:endParaRPr lang="en-US" dirty="0"/>
          </a:p>
          <a:p>
            <a:endParaRPr lang="en-US" dirty="0"/>
          </a:p>
          <a:p>
            <a:pPr lvl="1"/>
            <a:endParaRPr lang="en-US" dirty="0"/>
          </a:p>
        </p:txBody>
      </p:sp>
    </p:spTree>
    <p:extLst>
      <p:ext uri="{BB962C8B-B14F-4D97-AF65-F5344CB8AC3E}">
        <p14:creationId xmlns:p14="http://schemas.microsoft.com/office/powerpoint/2010/main" val="374079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0FD5-6F97-9EE7-5306-76D0426608A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F4B9FF-7595-8B0A-1ED4-51C527CD2CE3}"/>
              </a:ext>
            </a:extLst>
          </p:cNvPr>
          <p:cNvSpPr>
            <a:spLocks noGrp="1"/>
          </p:cNvSpPr>
          <p:nvPr>
            <p:ph sz="half" idx="1"/>
          </p:nvPr>
        </p:nvSpPr>
        <p:spPr>
          <a:xfrm>
            <a:off x="838200" y="1477108"/>
            <a:ext cx="10515600" cy="5247249"/>
          </a:xfrm>
        </p:spPr>
        <p:txBody>
          <a:bodyPr>
            <a:normAutofit fontScale="77500" lnSpcReduction="20000"/>
          </a:bodyPr>
          <a:lstStyle/>
          <a:p>
            <a:pPr marL="342900" marR="0" lvl="0" indent="-342900">
              <a:spcBef>
                <a:spcPts val="0"/>
              </a:spcBef>
              <a:spcAft>
                <a:spcPts val="0"/>
              </a:spcAft>
              <a:buFont typeface="+mj-lt"/>
              <a:buAutoNum type="arabicPeriod"/>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Lees, A., Fowler, N., &amp; Derby, D. (1993). A biomechanical analysis of the last stride, touch-down and take-off characteristics of the women's long jump.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Journal of sports sciences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11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 303–314. </a:t>
            </a:r>
            <a:r>
              <a:rPr lang="en-US" sz="1800" u="sng"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https://doi.org/10.1080/02640419308730000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Alexander, R.M. (1990). Optimum take-off techniques for high and long jumps. </a:t>
            </a:r>
            <a:r>
              <a:rPr lang="en-US" sz="1800" i="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Philosophical transactions of the Royal Society of London. Series B, Biological sciences, 329 1252</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3-10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Bridgett, Lisa &amp;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Linthorne</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Nicholas. (2006). Changes in long jump take-off technique with increasing run-up speed. Journal of sports sciences. 24. 889-97. 10.1080/02640410500298040.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Panoutsakopoulos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Vassilios &amp;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Papaiakovou</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Georgios &amp; Katsikas,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Fotios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Kollias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Iraklis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(2010). 3D Biomechanical Analysis of the Preparation of the Long Jump Take-Off. New studies in athletics. 25. 55-68.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mj-lt"/>
              <a:buAutoNum type="arabicPeriod"/>
            </a:pPr>
            <a:r>
              <a:rPr lang="en-US" sz="1800" dirty="0" err="1">
                <a:solidFill>
                  <a:srgbClr val="000000"/>
                </a:solidFill>
                <a:effectLst/>
                <a:latin typeface="Times New Roman" panose="02020603050405020304" pitchFamily="18" charset="0"/>
                <a:ea typeface="Times New Roman" panose="02020603050405020304" pitchFamily="18" charset="0"/>
              </a:rPr>
              <a:t>Linthorne</a:t>
            </a:r>
            <a:r>
              <a:rPr lang="en-US" sz="1800" dirty="0">
                <a:solidFill>
                  <a:srgbClr val="000000"/>
                </a:solidFill>
                <a:effectLst/>
                <a:latin typeface="Times New Roman" panose="02020603050405020304" pitchFamily="18" charset="0"/>
                <a:ea typeface="Times New Roman" panose="02020603050405020304" pitchFamily="18" charset="0"/>
              </a:rPr>
              <a:t>, Nick. “ Optimum Take-Off Angle in the Long Jump.” </a:t>
            </a:r>
            <a:r>
              <a:rPr lang="en-US" sz="1800" i="1" dirty="0">
                <a:solidFill>
                  <a:srgbClr val="000000"/>
                </a:solidFill>
                <a:effectLst/>
                <a:latin typeface="Times New Roman" panose="02020603050405020304" pitchFamily="18" charset="0"/>
                <a:ea typeface="Times New Roman" panose="02020603050405020304" pitchFamily="18" charset="0"/>
              </a:rPr>
              <a:t>Long Jump Optimum Take-off Angle</a:t>
            </a:r>
            <a:r>
              <a:rPr lang="en-US" sz="1800" dirty="0">
                <a:solidFill>
                  <a:srgbClr val="000000"/>
                </a:solidFill>
                <a:effectLst/>
                <a:latin typeface="Times New Roman" panose="02020603050405020304" pitchFamily="18" charset="0"/>
                <a:ea typeface="Times New Roman" panose="02020603050405020304" pitchFamily="18" charset="0"/>
              </a:rPr>
              <a:t>, https://</a:t>
            </a:r>
            <a:r>
              <a:rPr lang="en-US" sz="1800" dirty="0" err="1">
                <a:solidFill>
                  <a:srgbClr val="000000"/>
                </a:solidFill>
                <a:effectLst/>
                <a:latin typeface="Times New Roman" panose="02020603050405020304" pitchFamily="18" charset="0"/>
                <a:ea typeface="Times New Roman" panose="02020603050405020304" pitchFamily="18" charset="0"/>
              </a:rPr>
              <a:t>www.brunel.ac.uk</a:t>
            </a: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rPr>
              <a:t>spstnpl</a:t>
            </a: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rPr>
              <a:t>BiomechanicsAthletics</a:t>
            </a: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rPr>
              <a:t>LJOptimumAngle.htm</a:t>
            </a:r>
            <a:r>
              <a:rPr lang="en-US" sz="1800" dirty="0">
                <a:solidFill>
                  <a:srgbClr val="000000"/>
                </a:solidFill>
                <a:effectLst/>
                <a:latin typeface="Times New Roman" panose="02020603050405020304" pitchFamily="18" charset="0"/>
                <a:ea typeface="Times New Roman" panose="02020603050405020304" pitchFamily="18" charset="0"/>
              </a:rPr>
              <a:t>#:~:text=The%20optimum%20take%2Doff%20angle%20for%20the%20athlete%20is%20obtained,%C2%B0%2C%20but%20about%2022%C2%B0. </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Google. (2021). </a:t>
            </a:r>
            <a:r>
              <a:rPr lang="en-US" sz="1800" dirty="0" err="1">
                <a:solidFill>
                  <a:srgbClr val="000000"/>
                </a:solidFill>
                <a:effectLst/>
                <a:latin typeface="Times New Roman" panose="02020603050405020304" pitchFamily="18" charset="0"/>
                <a:ea typeface="Times New Roman" panose="02020603050405020304" pitchFamily="18" charset="0"/>
              </a:rPr>
              <a:t>Mediapipe</a:t>
            </a:r>
            <a:r>
              <a:rPr lang="en-US" sz="1800" dirty="0">
                <a:solidFill>
                  <a:srgbClr val="000000"/>
                </a:solidFill>
                <a:effectLst/>
                <a:latin typeface="Times New Roman" panose="02020603050405020304" pitchFamily="18" charset="0"/>
                <a:ea typeface="Times New Roman" panose="02020603050405020304" pitchFamily="18" charset="0"/>
              </a:rPr>
              <a:t>: A framework for building multimodal (cross, face, hand, iris) applied machine learning pipelines. </a:t>
            </a:r>
            <a:r>
              <a:rPr lang="en-US" sz="1800" u="sng" dirty="0">
                <a:solidFill>
                  <a:srgbClr val="000000"/>
                </a:solidFill>
                <a:effectLst/>
                <a:latin typeface="Times New Roman" panose="02020603050405020304" pitchFamily="18" charset="0"/>
                <a:ea typeface="Times New Roman" panose="02020603050405020304" pitchFamily="18" charset="0"/>
                <a:hlinkClick r:id="rId3"/>
              </a:rPr>
              <a:t>https://google.github.io/mediapipe/solutions/pose.html</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OpenCV. (2021). OpenCV: Open Source Computer Vision Library. </a:t>
            </a:r>
            <a:r>
              <a:rPr lang="en-US" sz="1800" u="sng" dirty="0">
                <a:solidFill>
                  <a:srgbClr val="000000"/>
                </a:solidFill>
                <a:effectLst/>
                <a:latin typeface="Times New Roman" panose="02020603050405020304" pitchFamily="18" charset="0"/>
                <a:ea typeface="Times New Roman" panose="02020603050405020304" pitchFamily="18" charset="0"/>
                <a:hlinkClick r:id="rId4"/>
              </a:rPr>
              <a:t>https://opencv.org/</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err="1">
                <a:solidFill>
                  <a:srgbClr val="000000"/>
                </a:solidFill>
                <a:effectLst/>
                <a:latin typeface="Times New Roman" panose="02020603050405020304" pitchFamily="18" charset="0"/>
                <a:ea typeface="Times New Roman" panose="02020603050405020304" pitchFamily="18" charset="0"/>
              </a:rPr>
              <a:t>Pedregosa</a:t>
            </a:r>
            <a:r>
              <a:rPr lang="en-US" sz="1800" dirty="0">
                <a:solidFill>
                  <a:srgbClr val="000000"/>
                </a:solidFill>
                <a:effectLst/>
                <a:latin typeface="Times New Roman" panose="02020603050405020304" pitchFamily="18" charset="0"/>
                <a:ea typeface="Times New Roman" panose="02020603050405020304" pitchFamily="18" charset="0"/>
              </a:rPr>
              <a:t>, F., </a:t>
            </a:r>
            <a:r>
              <a:rPr lang="en-US" sz="1800" dirty="0" err="1">
                <a:solidFill>
                  <a:srgbClr val="000000"/>
                </a:solidFill>
                <a:effectLst/>
                <a:latin typeface="Times New Roman" panose="02020603050405020304" pitchFamily="18" charset="0"/>
                <a:ea typeface="Times New Roman" panose="02020603050405020304" pitchFamily="18" charset="0"/>
              </a:rPr>
              <a:t>Varoquaux</a:t>
            </a:r>
            <a:r>
              <a:rPr lang="en-US" sz="1800" dirty="0">
                <a:solidFill>
                  <a:srgbClr val="000000"/>
                </a:solidFill>
                <a:effectLst/>
                <a:latin typeface="Times New Roman" panose="02020603050405020304" pitchFamily="18" charset="0"/>
                <a:ea typeface="Times New Roman" panose="02020603050405020304" pitchFamily="18" charset="0"/>
              </a:rPr>
              <a:t>, G., </a:t>
            </a:r>
            <a:r>
              <a:rPr lang="en-US" sz="1800" dirty="0" err="1">
                <a:solidFill>
                  <a:srgbClr val="000000"/>
                </a:solidFill>
                <a:effectLst/>
                <a:latin typeface="Times New Roman" panose="02020603050405020304" pitchFamily="18" charset="0"/>
                <a:ea typeface="Times New Roman" panose="02020603050405020304" pitchFamily="18" charset="0"/>
              </a:rPr>
              <a:t>Gramfort</a:t>
            </a:r>
            <a:r>
              <a:rPr lang="en-US" sz="1800" dirty="0">
                <a:solidFill>
                  <a:srgbClr val="000000"/>
                </a:solidFill>
                <a:effectLst/>
                <a:latin typeface="Times New Roman" panose="02020603050405020304" pitchFamily="18" charset="0"/>
                <a:ea typeface="Times New Roman" panose="02020603050405020304" pitchFamily="18" charset="0"/>
              </a:rPr>
              <a:t>, A., Michel, V., </a:t>
            </a:r>
            <a:r>
              <a:rPr lang="en-US" sz="1800" dirty="0" err="1">
                <a:solidFill>
                  <a:srgbClr val="000000"/>
                </a:solidFill>
                <a:effectLst/>
                <a:latin typeface="Times New Roman" panose="02020603050405020304" pitchFamily="18" charset="0"/>
                <a:ea typeface="Times New Roman" panose="02020603050405020304" pitchFamily="18" charset="0"/>
              </a:rPr>
              <a:t>Thirion</a:t>
            </a:r>
            <a:r>
              <a:rPr lang="en-US" sz="1800" dirty="0">
                <a:solidFill>
                  <a:srgbClr val="000000"/>
                </a:solidFill>
                <a:effectLst/>
                <a:latin typeface="Times New Roman" panose="02020603050405020304" pitchFamily="18" charset="0"/>
                <a:ea typeface="Times New Roman" panose="02020603050405020304" pitchFamily="18" charset="0"/>
              </a:rPr>
              <a:t>, B., Grisel, O., Blondel, M., </a:t>
            </a:r>
            <a:r>
              <a:rPr lang="en-US" sz="1800" dirty="0" err="1">
                <a:solidFill>
                  <a:srgbClr val="000000"/>
                </a:solidFill>
                <a:effectLst/>
                <a:latin typeface="Times New Roman" panose="02020603050405020304" pitchFamily="18" charset="0"/>
                <a:ea typeface="Times New Roman" panose="02020603050405020304" pitchFamily="18" charset="0"/>
              </a:rPr>
              <a:t>Prettenhofer</a:t>
            </a:r>
            <a:r>
              <a:rPr lang="en-US" sz="1800" dirty="0">
                <a:solidFill>
                  <a:srgbClr val="000000"/>
                </a:solidFill>
                <a:effectLst/>
                <a:latin typeface="Times New Roman" panose="02020603050405020304" pitchFamily="18" charset="0"/>
                <a:ea typeface="Times New Roman" panose="02020603050405020304" pitchFamily="18" charset="0"/>
              </a:rPr>
              <a:t>, P., Weiss, R., </a:t>
            </a:r>
            <a:r>
              <a:rPr lang="en-US" sz="1800" dirty="0" err="1">
                <a:solidFill>
                  <a:srgbClr val="000000"/>
                </a:solidFill>
                <a:effectLst/>
                <a:latin typeface="Times New Roman" panose="02020603050405020304" pitchFamily="18" charset="0"/>
                <a:ea typeface="Times New Roman" panose="02020603050405020304" pitchFamily="18" charset="0"/>
              </a:rPr>
              <a:t>Dubourg</a:t>
            </a:r>
            <a:r>
              <a:rPr lang="en-US" sz="1800" dirty="0">
                <a:solidFill>
                  <a:srgbClr val="000000"/>
                </a:solidFill>
                <a:effectLst/>
                <a:latin typeface="Times New Roman" panose="02020603050405020304" pitchFamily="18" charset="0"/>
                <a:ea typeface="Times New Roman" panose="02020603050405020304" pitchFamily="18" charset="0"/>
              </a:rPr>
              <a:t>, V., </a:t>
            </a:r>
            <a:r>
              <a:rPr lang="en-US" sz="1800" dirty="0" err="1">
                <a:solidFill>
                  <a:srgbClr val="000000"/>
                </a:solidFill>
                <a:effectLst/>
                <a:latin typeface="Times New Roman" panose="02020603050405020304" pitchFamily="18" charset="0"/>
                <a:ea typeface="Times New Roman" panose="02020603050405020304" pitchFamily="18" charset="0"/>
              </a:rPr>
              <a:t>Vanderplas</a:t>
            </a:r>
            <a:r>
              <a:rPr lang="en-US" sz="1800" dirty="0">
                <a:solidFill>
                  <a:srgbClr val="000000"/>
                </a:solidFill>
                <a:effectLst/>
                <a:latin typeface="Times New Roman" panose="02020603050405020304" pitchFamily="18" charset="0"/>
                <a:ea typeface="Times New Roman" panose="02020603050405020304" pitchFamily="18" charset="0"/>
              </a:rPr>
              <a:t>, J., </a:t>
            </a:r>
            <a:r>
              <a:rPr lang="en-US" sz="1800" dirty="0" err="1">
                <a:solidFill>
                  <a:srgbClr val="000000"/>
                </a:solidFill>
                <a:effectLst/>
                <a:latin typeface="Times New Roman" panose="02020603050405020304" pitchFamily="18" charset="0"/>
                <a:ea typeface="Times New Roman" panose="02020603050405020304" pitchFamily="18" charset="0"/>
              </a:rPr>
              <a:t>Passos</a:t>
            </a:r>
            <a:r>
              <a:rPr lang="en-US" sz="1800" dirty="0">
                <a:solidFill>
                  <a:srgbClr val="000000"/>
                </a:solidFill>
                <a:effectLst/>
                <a:latin typeface="Times New Roman" panose="02020603050405020304" pitchFamily="18" charset="0"/>
                <a:ea typeface="Times New Roman" panose="02020603050405020304" pitchFamily="18" charset="0"/>
              </a:rPr>
              <a:t>, A., </a:t>
            </a:r>
            <a:r>
              <a:rPr lang="en-US" sz="1800" dirty="0" err="1">
                <a:solidFill>
                  <a:srgbClr val="000000"/>
                </a:solidFill>
                <a:effectLst/>
                <a:latin typeface="Times New Roman" panose="02020603050405020304" pitchFamily="18" charset="0"/>
                <a:ea typeface="Times New Roman" panose="02020603050405020304" pitchFamily="18" charset="0"/>
              </a:rPr>
              <a:t>Cournapeau</a:t>
            </a:r>
            <a:r>
              <a:rPr lang="en-US" sz="1800" dirty="0">
                <a:solidFill>
                  <a:srgbClr val="000000"/>
                </a:solidFill>
                <a:effectLst/>
                <a:latin typeface="Times New Roman" panose="02020603050405020304" pitchFamily="18" charset="0"/>
                <a:ea typeface="Times New Roman" panose="02020603050405020304" pitchFamily="18" charset="0"/>
              </a:rPr>
              <a:t>, D., </a:t>
            </a:r>
            <a:r>
              <a:rPr lang="en-US" sz="1800" dirty="0" err="1">
                <a:solidFill>
                  <a:srgbClr val="000000"/>
                </a:solidFill>
                <a:effectLst/>
                <a:latin typeface="Times New Roman" panose="02020603050405020304" pitchFamily="18" charset="0"/>
                <a:ea typeface="Times New Roman" panose="02020603050405020304" pitchFamily="18" charset="0"/>
              </a:rPr>
              <a:t>Brucher</a:t>
            </a:r>
            <a:r>
              <a:rPr lang="en-US" sz="1800" dirty="0">
                <a:solidFill>
                  <a:srgbClr val="000000"/>
                </a:solidFill>
                <a:effectLst/>
                <a:latin typeface="Times New Roman" panose="02020603050405020304" pitchFamily="18" charset="0"/>
                <a:ea typeface="Times New Roman" panose="02020603050405020304" pitchFamily="18" charset="0"/>
              </a:rPr>
              <a:t>, M., Perrot, M., &amp; </a:t>
            </a:r>
            <a:r>
              <a:rPr lang="en-US" sz="1800" dirty="0" err="1">
                <a:solidFill>
                  <a:srgbClr val="000000"/>
                </a:solidFill>
                <a:effectLst/>
                <a:latin typeface="Times New Roman" panose="02020603050405020304" pitchFamily="18" charset="0"/>
                <a:ea typeface="Times New Roman" panose="02020603050405020304" pitchFamily="18" charset="0"/>
              </a:rPr>
              <a:t>Duchesnay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É</a:t>
            </a:r>
            <a:r>
              <a:rPr lang="en-US" sz="1800" dirty="0">
                <a:solidFill>
                  <a:srgbClr val="000000"/>
                </a:solidFill>
                <a:effectLst/>
                <a:latin typeface="Times New Roman" panose="02020603050405020304" pitchFamily="18" charset="0"/>
                <a:ea typeface="Times New Roman" panose="02020603050405020304" pitchFamily="18" charset="0"/>
              </a:rPr>
              <a:t>. (2011). Scikit-learn: Machine learning in Python. Journal of Machine Learning Research, 12, 2825-2830. </a:t>
            </a:r>
            <a:r>
              <a:rPr lang="en-US" sz="1800" u="sng" dirty="0">
                <a:solidFill>
                  <a:srgbClr val="000000"/>
                </a:solidFill>
                <a:effectLst/>
                <a:latin typeface="Times New Roman" panose="02020603050405020304" pitchFamily="18" charset="0"/>
                <a:ea typeface="Times New Roman" panose="02020603050405020304" pitchFamily="18" charset="0"/>
                <a:hlinkClick r:id="rId5"/>
              </a:rPr>
              <a:t>https://jmlr.csail.mit.edu/papers/volume12/pedregosa11a/pedregosa11a.pdf</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Abadi, M., Barham, P., Chen, J., Chen, Z., Davis, A., Dean, J., Devin, M., Ghemawat, S., Irving, G., </a:t>
            </a:r>
            <a:r>
              <a:rPr lang="en-US" sz="1800" dirty="0" err="1">
                <a:solidFill>
                  <a:srgbClr val="000000"/>
                </a:solidFill>
                <a:effectLst/>
                <a:latin typeface="Times New Roman" panose="02020603050405020304" pitchFamily="18" charset="0"/>
                <a:ea typeface="Times New Roman" panose="02020603050405020304" pitchFamily="18" charset="0"/>
              </a:rPr>
              <a:t>Isard</a:t>
            </a:r>
            <a:r>
              <a:rPr lang="en-US" sz="1800" dirty="0">
                <a:solidFill>
                  <a:srgbClr val="000000"/>
                </a:solidFill>
                <a:effectLst/>
                <a:latin typeface="Times New Roman" panose="02020603050405020304" pitchFamily="18" charset="0"/>
                <a:ea typeface="Times New Roman" panose="02020603050405020304" pitchFamily="18" charset="0"/>
              </a:rPr>
              <a:t>, M., </a:t>
            </a:r>
            <a:r>
              <a:rPr lang="en-US" sz="1800" dirty="0" err="1">
                <a:solidFill>
                  <a:srgbClr val="000000"/>
                </a:solidFill>
                <a:effectLst/>
                <a:latin typeface="Times New Roman" panose="02020603050405020304" pitchFamily="18" charset="0"/>
                <a:ea typeface="Times New Roman" panose="02020603050405020304" pitchFamily="18" charset="0"/>
              </a:rPr>
              <a:t>Kudlur</a:t>
            </a:r>
            <a:r>
              <a:rPr lang="en-US" sz="1800" dirty="0">
                <a:solidFill>
                  <a:srgbClr val="000000"/>
                </a:solidFill>
                <a:effectLst/>
                <a:latin typeface="Times New Roman" panose="02020603050405020304" pitchFamily="18" charset="0"/>
                <a:ea typeface="Times New Roman" panose="02020603050405020304" pitchFamily="18" charset="0"/>
              </a:rPr>
              <a:t>, M., Levenberg, J., Monga, R., Moore, S., Murray, D., Steiner, B., Tucker, P., Vasudevan, V., Warden, P., ... &amp; Zheng, X. (2016). TensorFlow: A system for large-scale machine learning. In Proceedings of the 12th USENIX Symposium on Operating Systems Design and Implementation (OSDI'16) (pp. 265-283). USENIX Association. </a:t>
            </a:r>
            <a:r>
              <a:rPr lang="en-US" sz="1800" u="sng" dirty="0">
                <a:solidFill>
                  <a:srgbClr val="000000"/>
                </a:solidFill>
                <a:effectLst/>
                <a:latin typeface="Times New Roman" panose="02020603050405020304" pitchFamily="18" charset="0"/>
                <a:ea typeface="Times New Roman" panose="02020603050405020304" pitchFamily="18" charset="0"/>
                <a:hlinkClick r:id="rId6"/>
              </a:rPr>
              <a:t>https://www.usenix.org/system/files/conference/osdi16/osdi16-abadi.pdf</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Chollet, F., &amp;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Team. (n.d.). Video classification with pre-trained models.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Retrieved April 13, 2023, from </a:t>
            </a:r>
            <a:r>
              <a:rPr lang="en-US" sz="1800" u="sng" dirty="0">
                <a:solidFill>
                  <a:srgbClr val="000000"/>
                </a:solidFill>
                <a:effectLst/>
                <a:latin typeface="Times New Roman" panose="02020603050405020304" pitchFamily="18" charset="0"/>
                <a:ea typeface="Times New Roman" panose="02020603050405020304" pitchFamily="18" charset="0"/>
                <a:hlinkClick r:id="rId7"/>
              </a:rPr>
              <a:t>https://keras.io/examples/vision/video_classification/</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US" sz="1800" dirty="0" err="1">
                <a:solidFill>
                  <a:srgbClr val="000000"/>
                </a:solidFill>
                <a:effectLst/>
                <a:latin typeface="Times New Roman" panose="02020603050405020304" pitchFamily="18" charset="0"/>
                <a:ea typeface="Times New Roman" panose="02020603050405020304" pitchFamily="18" charset="0"/>
              </a:rPr>
              <a:t>Pedregosa</a:t>
            </a:r>
            <a:r>
              <a:rPr lang="en-US" sz="1800" dirty="0">
                <a:solidFill>
                  <a:srgbClr val="000000"/>
                </a:solidFill>
                <a:effectLst/>
                <a:latin typeface="Times New Roman" panose="02020603050405020304" pitchFamily="18" charset="0"/>
                <a:ea typeface="Times New Roman" panose="02020603050405020304" pitchFamily="18" charset="0"/>
              </a:rPr>
              <a:t>, F., </a:t>
            </a:r>
            <a:r>
              <a:rPr lang="en-US" sz="1800" dirty="0" err="1">
                <a:solidFill>
                  <a:srgbClr val="000000"/>
                </a:solidFill>
                <a:effectLst/>
                <a:latin typeface="Times New Roman" panose="02020603050405020304" pitchFamily="18" charset="0"/>
                <a:ea typeface="Times New Roman" panose="02020603050405020304" pitchFamily="18" charset="0"/>
              </a:rPr>
              <a:t>Varoquaux</a:t>
            </a:r>
            <a:r>
              <a:rPr lang="en-US" sz="1800" dirty="0">
                <a:solidFill>
                  <a:srgbClr val="000000"/>
                </a:solidFill>
                <a:effectLst/>
                <a:latin typeface="Times New Roman" panose="02020603050405020304" pitchFamily="18" charset="0"/>
                <a:ea typeface="Times New Roman" panose="02020603050405020304" pitchFamily="18" charset="0"/>
              </a:rPr>
              <a:t>, G., </a:t>
            </a:r>
            <a:r>
              <a:rPr lang="en-US" sz="1800" dirty="0" err="1">
                <a:solidFill>
                  <a:srgbClr val="000000"/>
                </a:solidFill>
                <a:effectLst/>
                <a:latin typeface="Times New Roman" panose="02020603050405020304" pitchFamily="18" charset="0"/>
                <a:ea typeface="Times New Roman" panose="02020603050405020304" pitchFamily="18" charset="0"/>
              </a:rPr>
              <a:t>Gramfort</a:t>
            </a:r>
            <a:r>
              <a:rPr lang="en-US" sz="1800" dirty="0">
                <a:solidFill>
                  <a:srgbClr val="000000"/>
                </a:solidFill>
                <a:effectLst/>
                <a:latin typeface="Times New Roman" panose="02020603050405020304" pitchFamily="18" charset="0"/>
                <a:ea typeface="Times New Roman" panose="02020603050405020304" pitchFamily="18" charset="0"/>
              </a:rPr>
              <a:t>, A., Michel, V., </a:t>
            </a:r>
            <a:r>
              <a:rPr lang="en-US" sz="1800" dirty="0" err="1">
                <a:solidFill>
                  <a:srgbClr val="000000"/>
                </a:solidFill>
                <a:effectLst/>
                <a:latin typeface="Times New Roman" panose="02020603050405020304" pitchFamily="18" charset="0"/>
                <a:ea typeface="Times New Roman" panose="02020603050405020304" pitchFamily="18" charset="0"/>
              </a:rPr>
              <a:t>Thirion</a:t>
            </a:r>
            <a:r>
              <a:rPr lang="en-US" sz="1800" dirty="0">
                <a:solidFill>
                  <a:srgbClr val="000000"/>
                </a:solidFill>
                <a:effectLst/>
                <a:latin typeface="Times New Roman" panose="02020603050405020304" pitchFamily="18" charset="0"/>
                <a:ea typeface="Times New Roman" panose="02020603050405020304" pitchFamily="18" charset="0"/>
              </a:rPr>
              <a:t>, B., Grisel, O., Blondel, M., </a:t>
            </a:r>
            <a:r>
              <a:rPr lang="en-US" sz="1800" dirty="0" err="1">
                <a:solidFill>
                  <a:srgbClr val="000000"/>
                </a:solidFill>
                <a:effectLst/>
                <a:latin typeface="Times New Roman" panose="02020603050405020304" pitchFamily="18" charset="0"/>
                <a:ea typeface="Times New Roman" panose="02020603050405020304" pitchFamily="18" charset="0"/>
              </a:rPr>
              <a:t>Prettenhofer</a:t>
            </a:r>
            <a:r>
              <a:rPr lang="en-US" sz="1800" dirty="0">
                <a:solidFill>
                  <a:srgbClr val="000000"/>
                </a:solidFill>
                <a:effectLst/>
                <a:latin typeface="Times New Roman" panose="02020603050405020304" pitchFamily="18" charset="0"/>
                <a:ea typeface="Times New Roman" panose="02020603050405020304" pitchFamily="18" charset="0"/>
              </a:rPr>
              <a:t>, P., Weiss, R., </a:t>
            </a:r>
            <a:r>
              <a:rPr lang="en-US" sz="1800" dirty="0" err="1">
                <a:solidFill>
                  <a:srgbClr val="000000"/>
                </a:solidFill>
                <a:effectLst/>
                <a:latin typeface="Times New Roman" panose="02020603050405020304" pitchFamily="18" charset="0"/>
                <a:ea typeface="Times New Roman" panose="02020603050405020304" pitchFamily="18" charset="0"/>
              </a:rPr>
              <a:t>Dubourg</a:t>
            </a:r>
            <a:r>
              <a:rPr lang="en-US" sz="1800" dirty="0">
                <a:solidFill>
                  <a:srgbClr val="000000"/>
                </a:solidFill>
                <a:effectLst/>
                <a:latin typeface="Times New Roman" panose="02020603050405020304" pitchFamily="18" charset="0"/>
                <a:ea typeface="Times New Roman" panose="02020603050405020304" pitchFamily="18" charset="0"/>
              </a:rPr>
              <a:t>, V., </a:t>
            </a:r>
            <a:r>
              <a:rPr lang="en-US" sz="1800" dirty="0" err="1">
                <a:solidFill>
                  <a:srgbClr val="000000"/>
                </a:solidFill>
                <a:effectLst/>
                <a:latin typeface="Times New Roman" panose="02020603050405020304" pitchFamily="18" charset="0"/>
                <a:ea typeface="Times New Roman" panose="02020603050405020304" pitchFamily="18" charset="0"/>
              </a:rPr>
              <a:t>Vanderplas</a:t>
            </a:r>
            <a:r>
              <a:rPr lang="en-US" sz="1800" dirty="0">
                <a:solidFill>
                  <a:srgbClr val="000000"/>
                </a:solidFill>
                <a:effectLst/>
                <a:latin typeface="Times New Roman" panose="02020603050405020304" pitchFamily="18" charset="0"/>
                <a:ea typeface="Times New Roman" panose="02020603050405020304" pitchFamily="18" charset="0"/>
              </a:rPr>
              <a:t>, J., </a:t>
            </a:r>
            <a:r>
              <a:rPr lang="en-US" sz="1800" dirty="0" err="1">
                <a:solidFill>
                  <a:srgbClr val="000000"/>
                </a:solidFill>
                <a:effectLst/>
                <a:latin typeface="Times New Roman" panose="02020603050405020304" pitchFamily="18" charset="0"/>
                <a:ea typeface="Times New Roman" panose="02020603050405020304" pitchFamily="18" charset="0"/>
              </a:rPr>
              <a:t>Passos</a:t>
            </a:r>
            <a:r>
              <a:rPr lang="en-US" sz="1800" dirty="0">
                <a:solidFill>
                  <a:srgbClr val="000000"/>
                </a:solidFill>
                <a:effectLst/>
                <a:latin typeface="Times New Roman" panose="02020603050405020304" pitchFamily="18" charset="0"/>
                <a:ea typeface="Times New Roman" panose="02020603050405020304" pitchFamily="18" charset="0"/>
              </a:rPr>
              <a:t>, A., </a:t>
            </a:r>
            <a:r>
              <a:rPr lang="en-US" sz="1800" dirty="0" err="1">
                <a:solidFill>
                  <a:srgbClr val="000000"/>
                </a:solidFill>
                <a:effectLst/>
                <a:latin typeface="Times New Roman" panose="02020603050405020304" pitchFamily="18" charset="0"/>
                <a:ea typeface="Times New Roman" panose="02020603050405020304" pitchFamily="18" charset="0"/>
              </a:rPr>
              <a:t>Cournapeau</a:t>
            </a:r>
            <a:r>
              <a:rPr lang="en-US" sz="1800" dirty="0">
                <a:solidFill>
                  <a:srgbClr val="000000"/>
                </a:solidFill>
                <a:effectLst/>
                <a:latin typeface="Times New Roman" panose="02020603050405020304" pitchFamily="18" charset="0"/>
                <a:ea typeface="Times New Roman" panose="02020603050405020304" pitchFamily="18" charset="0"/>
              </a:rPr>
              <a:t>, D., </a:t>
            </a:r>
            <a:r>
              <a:rPr lang="en-US" sz="1800" dirty="0" err="1">
                <a:solidFill>
                  <a:srgbClr val="000000"/>
                </a:solidFill>
                <a:effectLst/>
                <a:latin typeface="Times New Roman" panose="02020603050405020304" pitchFamily="18" charset="0"/>
                <a:ea typeface="Times New Roman" panose="02020603050405020304" pitchFamily="18" charset="0"/>
              </a:rPr>
              <a:t>Brucher</a:t>
            </a:r>
            <a:r>
              <a:rPr lang="en-US" sz="1800" dirty="0">
                <a:solidFill>
                  <a:srgbClr val="000000"/>
                </a:solidFill>
                <a:effectLst/>
                <a:latin typeface="Times New Roman" panose="02020603050405020304" pitchFamily="18" charset="0"/>
                <a:ea typeface="Times New Roman" panose="02020603050405020304" pitchFamily="18" charset="0"/>
              </a:rPr>
              <a:t>, M., Perrot, M., &amp; </a:t>
            </a:r>
            <a:r>
              <a:rPr lang="en-US" sz="1800" dirty="0" err="1">
                <a:solidFill>
                  <a:srgbClr val="000000"/>
                </a:solidFill>
                <a:effectLst/>
                <a:latin typeface="Times New Roman" panose="02020603050405020304" pitchFamily="18" charset="0"/>
                <a:ea typeface="Times New Roman" panose="02020603050405020304" pitchFamily="18" charset="0"/>
              </a:rPr>
              <a:t>Duchesnay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É</a:t>
            </a:r>
            <a:r>
              <a:rPr lang="en-US" sz="1800" dirty="0">
                <a:solidFill>
                  <a:srgbClr val="000000"/>
                </a:solidFill>
                <a:effectLst/>
                <a:latin typeface="Times New Roman" panose="02020603050405020304" pitchFamily="18" charset="0"/>
                <a:ea typeface="Times New Roman" panose="02020603050405020304" pitchFamily="18" charset="0"/>
              </a:rPr>
              <a:t>. (2011). Naive Bayes. scikit-learn. Retrieved April 13, 2023, from https://scikit-</a:t>
            </a:r>
            <a:r>
              <a:rPr lang="en-US" sz="1800" dirty="0" err="1">
                <a:solidFill>
                  <a:srgbClr val="000000"/>
                </a:solidFill>
                <a:effectLst/>
                <a:latin typeface="Times New Roman" panose="02020603050405020304" pitchFamily="18" charset="0"/>
                <a:ea typeface="Times New Roman" panose="02020603050405020304" pitchFamily="18" charset="0"/>
              </a:rPr>
              <a:t>learn.org</a:t>
            </a:r>
            <a:r>
              <a:rPr lang="en-US" sz="1800" dirty="0">
                <a:solidFill>
                  <a:srgbClr val="000000"/>
                </a:solidFill>
                <a:effectLst/>
                <a:latin typeface="Times New Roman" panose="02020603050405020304" pitchFamily="18" charset="0"/>
                <a:ea typeface="Times New Roman" panose="02020603050405020304" pitchFamily="18" charset="0"/>
              </a:rPr>
              <a:t>/stable/modules/</a:t>
            </a:r>
            <a:r>
              <a:rPr lang="en-US" sz="1800" dirty="0" err="1">
                <a:solidFill>
                  <a:srgbClr val="000000"/>
                </a:solidFill>
                <a:effectLst/>
                <a:latin typeface="Times New Roman" panose="02020603050405020304" pitchFamily="18" charset="0"/>
                <a:ea typeface="Times New Roman" panose="02020603050405020304" pitchFamily="18" charset="0"/>
              </a:rPr>
              <a:t>naive_bayes.html</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489994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2CBE3-5730-8AD0-F842-710FB433DF3A}"/>
              </a:ext>
            </a:extLst>
          </p:cNvPr>
          <p:cNvSpPr>
            <a:spLocks noGrp="1"/>
          </p:cNvSpPr>
          <p:nvPr>
            <p:ph type="title"/>
          </p:nvPr>
        </p:nvSpPr>
        <p:spPr>
          <a:xfrm>
            <a:off x="3297457" y="2862262"/>
            <a:ext cx="5597085" cy="1133475"/>
          </a:xfrm>
          <a:solidFill>
            <a:schemeClr val="bg1">
              <a:alpha val="70000"/>
            </a:schemeClr>
          </a:solidFill>
        </p:spPr>
        <p:txBody>
          <a:bodyPr/>
          <a:lstStyle/>
          <a:p>
            <a:pPr algn="ctr"/>
            <a:r>
              <a:rPr lang="en-US" dirty="0"/>
              <a:t>Questions</a:t>
            </a:r>
          </a:p>
        </p:txBody>
      </p:sp>
    </p:spTree>
    <p:extLst>
      <p:ext uri="{BB962C8B-B14F-4D97-AF65-F5344CB8AC3E}">
        <p14:creationId xmlns:p14="http://schemas.microsoft.com/office/powerpoint/2010/main" val="8792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1BEC-4B65-FABC-B85F-9850CC21028D}"/>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EB23C011-F419-858D-4B1F-F16991155AF3}"/>
              </a:ext>
            </a:extLst>
          </p:cNvPr>
          <p:cNvSpPr>
            <a:spLocks noGrp="1"/>
          </p:cNvSpPr>
          <p:nvPr>
            <p:ph idx="1"/>
          </p:nvPr>
        </p:nvSpPr>
        <p:spPr/>
        <p:txBody>
          <a:bodyPr/>
          <a:lstStyle/>
          <a:p>
            <a:r>
              <a:rPr lang="en-US" dirty="0"/>
              <a:t>Identify notable positions to measure in the long jump</a:t>
            </a:r>
          </a:p>
          <a:p>
            <a:r>
              <a:rPr lang="en-US" dirty="0"/>
              <a:t>Identify, code, and extract features to aid in training machine learning models</a:t>
            </a:r>
          </a:p>
          <a:p>
            <a:r>
              <a:rPr lang="en-US" dirty="0"/>
              <a:t>Build two machine learning models:</a:t>
            </a:r>
          </a:p>
          <a:p>
            <a:pPr lvl="1"/>
            <a:r>
              <a:rPr lang="en-US" dirty="0"/>
              <a:t>One for recognizing touchdown frame</a:t>
            </a:r>
          </a:p>
          <a:p>
            <a:pPr lvl="1"/>
            <a:r>
              <a:rPr lang="en-US" dirty="0"/>
              <a:t>One for recognizing takeoff sequence</a:t>
            </a:r>
          </a:p>
          <a:p>
            <a:r>
              <a:rPr lang="en-US" dirty="0"/>
              <a:t>Combine ML models with easy-to-use framework to create application</a:t>
            </a:r>
          </a:p>
          <a:p>
            <a:endParaRPr lang="en-US" dirty="0"/>
          </a:p>
        </p:txBody>
      </p:sp>
    </p:spTree>
    <p:extLst>
      <p:ext uri="{BB962C8B-B14F-4D97-AF65-F5344CB8AC3E}">
        <p14:creationId xmlns:p14="http://schemas.microsoft.com/office/powerpoint/2010/main" val="196458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5">
            <a:extLst>
              <a:ext uri="{FF2B5EF4-FFF2-40B4-BE49-F238E27FC236}">
                <a16:creationId xmlns:a16="http://schemas.microsoft.com/office/drawing/2014/main" id="{07C4C591-8E16-5C1A-7F27-2A3D87CC2E02}"/>
              </a:ext>
            </a:extLst>
          </p:cNvPr>
          <p:cNvGraphicFramePr/>
          <p:nvPr>
            <p:extLst>
              <p:ext uri="{D42A27DB-BD31-4B8C-83A1-F6EECF244321}">
                <p14:modId xmlns:p14="http://schemas.microsoft.com/office/powerpoint/2010/main" val="3683859636"/>
              </p:ext>
            </p:extLst>
          </p:nvPr>
        </p:nvGraphicFramePr>
        <p:xfrm>
          <a:off x="6263627" y="1043824"/>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Long Jump GIFs | Tenor">
            <a:extLst>
              <a:ext uri="{FF2B5EF4-FFF2-40B4-BE49-F238E27FC236}">
                <a16:creationId xmlns:a16="http://schemas.microsoft.com/office/drawing/2014/main" id="{D33F3F20-23D8-C296-24CD-2DFD50927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605" y="111579"/>
            <a:ext cx="6324600" cy="632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89EE1A-C480-1EB2-177F-254141807334}"/>
              </a:ext>
            </a:extLst>
          </p:cNvPr>
          <p:cNvSpPr txBox="1"/>
          <p:nvPr/>
        </p:nvSpPr>
        <p:spPr>
          <a:xfrm>
            <a:off x="1053911" y="6436179"/>
            <a:ext cx="4746814" cy="369332"/>
          </a:xfrm>
          <a:prstGeom prst="rect">
            <a:avLst/>
          </a:prstGeom>
          <a:noFill/>
        </p:spPr>
        <p:txBody>
          <a:bodyPr wrap="square" rtlCol="0">
            <a:spAutoFit/>
          </a:bodyPr>
          <a:lstStyle/>
          <a:p>
            <a:r>
              <a:rPr lang="en-US" dirty="0"/>
              <a:t>Jeff Henderson (USA): 2016 Olympic Champion</a:t>
            </a:r>
          </a:p>
        </p:txBody>
      </p:sp>
      <p:sp>
        <p:nvSpPr>
          <p:cNvPr id="7" name="TextBox 6">
            <a:extLst>
              <a:ext uri="{FF2B5EF4-FFF2-40B4-BE49-F238E27FC236}">
                <a16:creationId xmlns:a16="http://schemas.microsoft.com/office/drawing/2014/main" id="{589C2481-545C-32DD-BFB4-D5A5A46BE3E1}"/>
              </a:ext>
            </a:extLst>
          </p:cNvPr>
          <p:cNvSpPr txBox="1"/>
          <p:nvPr/>
        </p:nvSpPr>
        <p:spPr>
          <a:xfrm>
            <a:off x="6779056" y="137433"/>
            <a:ext cx="5270742" cy="630942"/>
          </a:xfrm>
          <a:prstGeom prst="rect">
            <a:avLst/>
          </a:prstGeom>
          <a:solidFill>
            <a:schemeClr val="bg1"/>
          </a:solidFill>
          <a:ln w="34925">
            <a:solidFill>
              <a:schemeClr val="accent2">
                <a:hueOff val="-1455363"/>
                <a:satOff val="-83928"/>
                <a:lumOff val="8628"/>
              </a:schemeClr>
            </a:solidFill>
          </a:ln>
        </p:spPr>
        <p:txBody>
          <a:bodyPr wrap="square" rtlCol="0">
            <a:spAutoFit/>
          </a:bodyPr>
          <a:lstStyle/>
          <a:p>
            <a:pPr algn="ctr"/>
            <a:r>
              <a:rPr lang="en-US" sz="3500" b="1" dirty="0"/>
              <a:t>Segments of the Long Jump</a:t>
            </a:r>
          </a:p>
        </p:txBody>
      </p:sp>
    </p:spTree>
    <p:extLst>
      <p:ext uri="{BB962C8B-B14F-4D97-AF65-F5344CB8AC3E}">
        <p14:creationId xmlns:p14="http://schemas.microsoft.com/office/powerpoint/2010/main" val="351729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56F5-FD30-4E54-835B-BD138118E09B}"/>
              </a:ext>
            </a:extLst>
          </p:cNvPr>
          <p:cNvSpPr>
            <a:spLocks noGrp="1"/>
          </p:cNvSpPr>
          <p:nvPr>
            <p:ph type="title"/>
          </p:nvPr>
        </p:nvSpPr>
        <p:spPr/>
        <p:txBody>
          <a:bodyPr/>
          <a:lstStyle/>
          <a:p>
            <a:r>
              <a:rPr lang="en-US" dirty="0"/>
              <a:t>The Takeoff Sequence</a:t>
            </a:r>
          </a:p>
        </p:txBody>
      </p:sp>
      <p:sp>
        <p:nvSpPr>
          <p:cNvPr id="3" name="Content Placeholder 2">
            <a:extLst>
              <a:ext uri="{FF2B5EF4-FFF2-40B4-BE49-F238E27FC236}">
                <a16:creationId xmlns:a16="http://schemas.microsoft.com/office/drawing/2014/main" id="{BD08055A-D6C5-D439-7CA5-4CBD847B3378}"/>
              </a:ext>
            </a:extLst>
          </p:cNvPr>
          <p:cNvSpPr>
            <a:spLocks noGrp="1"/>
          </p:cNvSpPr>
          <p:nvPr>
            <p:ph idx="1"/>
          </p:nvPr>
        </p:nvSpPr>
        <p:spPr>
          <a:xfrm>
            <a:off x="385764" y="1514475"/>
            <a:ext cx="6786561" cy="5100638"/>
          </a:xfrm>
        </p:spPr>
        <p:txBody>
          <a:bodyPr>
            <a:normAutofit/>
          </a:bodyPr>
          <a:lstStyle/>
          <a:p>
            <a:r>
              <a:rPr lang="en-US" u="sng" dirty="0"/>
              <a:t>Touchdown</a:t>
            </a:r>
            <a:r>
              <a:rPr lang="en-US" dirty="0"/>
              <a:t>: The instant the jump foot makes contact with the ground</a:t>
            </a:r>
          </a:p>
          <a:p>
            <a:r>
              <a:rPr lang="en-US" u="sng" dirty="0"/>
              <a:t>Takeoff</a:t>
            </a:r>
            <a:r>
              <a:rPr lang="en-US" dirty="0"/>
              <a:t>: The instant the jump foot leaves the ground</a:t>
            </a:r>
          </a:p>
          <a:p>
            <a:r>
              <a:rPr lang="en-US" u="sng" dirty="0"/>
              <a:t>Takeoff Sequence</a:t>
            </a:r>
            <a:r>
              <a:rPr lang="en-US" dirty="0"/>
              <a:t>: The athlete’s movements between touchdown and takeoff.</a:t>
            </a:r>
          </a:p>
          <a:p>
            <a:r>
              <a:rPr lang="en-US" dirty="0"/>
              <a:t>The athlete’s velocity at takeoff is the greatest predictor of jump distance.</a:t>
            </a:r>
          </a:p>
          <a:p>
            <a:r>
              <a:rPr lang="en-US" dirty="0"/>
              <a:t>So, what takeoff positions provide the most efficient transfer of speed from touchdown to takeoff?</a:t>
            </a:r>
          </a:p>
          <a:p>
            <a:endParaRPr lang="en-US" dirty="0"/>
          </a:p>
          <a:p>
            <a:endParaRPr lang="en-US" dirty="0"/>
          </a:p>
        </p:txBody>
      </p:sp>
      <p:pic>
        <p:nvPicPr>
          <p:cNvPr id="5" name="Picture 4">
            <a:extLst>
              <a:ext uri="{FF2B5EF4-FFF2-40B4-BE49-F238E27FC236}">
                <a16:creationId xmlns:a16="http://schemas.microsoft.com/office/drawing/2014/main" id="{DDB7D947-0620-4C79-83DB-8A68E7B1323D}"/>
              </a:ext>
            </a:extLst>
          </p:cNvPr>
          <p:cNvPicPr>
            <a:picLocks noChangeAspect="1"/>
          </p:cNvPicPr>
          <p:nvPr/>
        </p:nvPicPr>
        <p:blipFill>
          <a:blip r:embed="rId2"/>
          <a:stretch>
            <a:fillRect/>
          </a:stretch>
        </p:blipFill>
        <p:spPr>
          <a:xfrm>
            <a:off x="7158037" y="1826597"/>
            <a:ext cx="5033963" cy="3204805"/>
          </a:xfrm>
          <a:prstGeom prst="rect">
            <a:avLst/>
          </a:prstGeom>
          <a:ln>
            <a:solidFill>
              <a:schemeClr val="accent2">
                <a:hueOff val="-1455363"/>
                <a:satOff val="-83928"/>
                <a:lumOff val="8628"/>
              </a:schemeClr>
            </a:solidFill>
          </a:ln>
        </p:spPr>
      </p:pic>
    </p:spTree>
    <p:extLst>
      <p:ext uri="{BB962C8B-B14F-4D97-AF65-F5344CB8AC3E}">
        <p14:creationId xmlns:p14="http://schemas.microsoft.com/office/powerpoint/2010/main" val="335263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9E6AA7-3EDF-0DFC-4181-494E1B024F57}"/>
              </a:ext>
            </a:extLst>
          </p:cNvPr>
          <p:cNvSpPr>
            <a:spLocks noGrp="1"/>
          </p:cNvSpPr>
          <p:nvPr>
            <p:ph type="title"/>
          </p:nvPr>
        </p:nvSpPr>
        <p:spPr/>
        <p:txBody>
          <a:bodyPr/>
          <a:lstStyle/>
          <a:p>
            <a:r>
              <a:rPr lang="en-US" dirty="0"/>
              <a:t>Touchdown Ground Angle</a:t>
            </a:r>
          </a:p>
        </p:txBody>
      </p:sp>
      <p:sp>
        <p:nvSpPr>
          <p:cNvPr id="10" name="Content Placeholder 9">
            <a:extLst>
              <a:ext uri="{FF2B5EF4-FFF2-40B4-BE49-F238E27FC236}">
                <a16:creationId xmlns:a16="http://schemas.microsoft.com/office/drawing/2014/main" id="{F098BDE8-BBFE-D3E0-D581-90D20E03A41C}"/>
              </a:ext>
            </a:extLst>
          </p:cNvPr>
          <p:cNvSpPr>
            <a:spLocks noGrp="1"/>
          </p:cNvSpPr>
          <p:nvPr>
            <p:ph sz="half" idx="1"/>
          </p:nvPr>
        </p:nvSpPr>
        <p:spPr>
          <a:xfrm>
            <a:off x="838200" y="1690688"/>
            <a:ext cx="5334000" cy="4802187"/>
          </a:xfrm>
        </p:spPr>
        <p:txBody>
          <a:bodyPr>
            <a:normAutofit/>
          </a:bodyPr>
          <a:lstStyle/>
          <a:p>
            <a:r>
              <a:rPr lang="en-US" dirty="0"/>
              <a:t>Lees (1994) found the feature most strongly correlated with takeoff speed was the touchdown ground angle</a:t>
            </a:r>
          </a:p>
          <a:p>
            <a:r>
              <a:rPr lang="en-US" dirty="0"/>
              <a:t>This angle is measured from the hip joint, to the ankle, to the horizontal of the jump leg</a:t>
            </a:r>
          </a:p>
          <a:p>
            <a:r>
              <a:rPr lang="en-US" dirty="0"/>
              <a:t>Regardless of the athlete’s speed, the optimal touchdown ground angle is between 60 and 70 degrees (Bridgett 2006)</a:t>
            </a:r>
          </a:p>
        </p:txBody>
      </p:sp>
      <p:pic>
        <p:nvPicPr>
          <p:cNvPr id="8" name="Picture 7" descr="Diagram&#10;&#10;Description automatically generated">
            <a:extLst>
              <a:ext uri="{FF2B5EF4-FFF2-40B4-BE49-F238E27FC236}">
                <a16:creationId xmlns:a16="http://schemas.microsoft.com/office/drawing/2014/main" id="{CCF9DED4-8837-B5DD-6649-2D2B0D5EC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220" y="2039620"/>
            <a:ext cx="4858580" cy="3332481"/>
          </a:xfrm>
          <a:prstGeom prst="rect">
            <a:avLst/>
          </a:prstGeom>
        </p:spPr>
      </p:pic>
    </p:spTree>
    <p:extLst>
      <p:ext uri="{BB962C8B-B14F-4D97-AF65-F5344CB8AC3E}">
        <p14:creationId xmlns:p14="http://schemas.microsoft.com/office/powerpoint/2010/main" val="397792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0C3F-5CEC-169A-E43F-6D7DC0112A42}"/>
              </a:ext>
            </a:extLst>
          </p:cNvPr>
          <p:cNvSpPr>
            <a:spLocks noGrp="1"/>
          </p:cNvSpPr>
          <p:nvPr>
            <p:ph type="title"/>
          </p:nvPr>
        </p:nvSpPr>
        <p:spPr/>
        <p:txBody>
          <a:bodyPr/>
          <a:lstStyle/>
          <a:p>
            <a:r>
              <a:rPr lang="en-US" dirty="0"/>
              <a:t>Touchdown Knee Angle</a:t>
            </a:r>
          </a:p>
        </p:txBody>
      </p:sp>
      <p:sp>
        <p:nvSpPr>
          <p:cNvPr id="3" name="Content Placeholder 2">
            <a:extLst>
              <a:ext uri="{FF2B5EF4-FFF2-40B4-BE49-F238E27FC236}">
                <a16:creationId xmlns:a16="http://schemas.microsoft.com/office/drawing/2014/main" id="{FC344DF4-ADBD-DD68-75E2-1066D4C0E8D0}"/>
              </a:ext>
            </a:extLst>
          </p:cNvPr>
          <p:cNvSpPr>
            <a:spLocks noGrp="1"/>
          </p:cNvSpPr>
          <p:nvPr>
            <p:ph sz="half" idx="1"/>
          </p:nvPr>
        </p:nvSpPr>
        <p:spPr/>
        <p:txBody>
          <a:bodyPr/>
          <a:lstStyle/>
          <a:p>
            <a:r>
              <a:rPr lang="en-US" dirty="0"/>
              <a:t>The jump leg receives an enormous amount of force throughout the takeoff </a:t>
            </a:r>
          </a:p>
          <a:p>
            <a:r>
              <a:rPr lang="en-US" dirty="0"/>
              <a:t>A straighter and stiffer knee handles load better than a bent/collapsed knee</a:t>
            </a:r>
          </a:p>
          <a:p>
            <a:r>
              <a:rPr lang="en-US" dirty="0"/>
              <a:t>This angle is measured from the jump leg ankle, to knee, to hip</a:t>
            </a:r>
          </a:p>
          <a:p>
            <a:r>
              <a:rPr lang="en-US" dirty="0"/>
              <a:t>The optimal angle range is between 165-170 degrees</a:t>
            </a:r>
          </a:p>
          <a:p>
            <a:endParaRPr lang="en-US" dirty="0"/>
          </a:p>
        </p:txBody>
      </p:sp>
      <p:pic>
        <p:nvPicPr>
          <p:cNvPr id="6" name="Content Placeholder 5" descr="Diagram&#10;&#10;Description automatically generated">
            <a:extLst>
              <a:ext uri="{FF2B5EF4-FFF2-40B4-BE49-F238E27FC236}">
                <a16:creationId xmlns:a16="http://schemas.microsoft.com/office/drawing/2014/main" id="{EC840CF6-7C2D-6B2C-205A-F5182AA114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08528"/>
            <a:ext cx="5181600" cy="3585532"/>
          </a:xfrm>
          <a:prstGeom prst="rect">
            <a:avLst/>
          </a:prstGeom>
        </p:spPr>
      </p:pic>
    </p:spTree>
    <p:extLst>
      <p:ext uri="{BB962C8B-B14F-4D97-AF65-F5344CB8AC3E}">
        <p14:creationId xmlns:p14="http://schemas.microsoft.com/office/powerpoint/2010/main" val="312333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874-EE1F-8CCD-F010-9143852472AC}"/>
              </a:ext>
            </a:extLst>
          </p:cNvPr>
          <p:cNvSpPr>
            <a:spLocks noGrp="1"/>
          </p:cNvSpPr>
          <p:nvPr>
            <p:ph type="title"/>
          </p:nvPr>
        </p:nvSpPr>
        <p:spPr/>
        <p:txBody>
          <a:bodyPr/>
          <a:lstStyle/>
          <a:p>
            <a:r>
              <a:rPr lang="en-US" dirty="0"/>
              <a:t>Minimum Knee Angle</a:t>
            </a:r>
          </a:p>
        </p:txBody>
      </p:sp>
      <p:sp>
        <p:nvSpPr>
          <p:cNvPr id="3" name="Content Placeholder 2">
            <a:extLst>
              <a:ext uri="{FF2B5EF4-FFF2-40B4-BE49-F238E27FC236}">
                <a16:creationId xmlns:a16="http://schemas.microsoft.com/office/drawing/2014/main" id="{12124680-5B3A-454D-AD73-C577FF39E24B}"/>
              </a:ext>
            </a:extLst>
          </p:cNvPr>
          <p:cNvSpPr>
            <a:spLocks noGrp="1"/>
          </p:cNvSpPr>
          <p:nvPr>
            <p:ph sz="half" idx="1"/>
          </p:nvPr>
        </p:nvSpPr>
        <p:spPr>
          <a:xfrm>
            <a:off x="838200" y="1519311"/>
            <a:ext cx="5181600" cy="4824270"/>
          </a:xfrm>
        </p:spPr>
        <p:txBody>
          <a:bodyPr>
            <a:normAutofit/>
          </a:bodyPr>
          <a:lstStyle/>
          <a:p>
            <a:r>
              <a:rPr lang="en-US" dirty="0"/>
              <a:t>No athlete is capable of maintaining their knee angle through the takeoff sequence.</a:t>
            </a:r>
          </a:p>
          <a:p>
            <a:r>
              <a:rPr lang="en-US" dirty="0"/>
              <a:t>The best athletes will allow their knee angle to decrease as little as possible</a:t>
            </a:r>
          </a:p>
          <a:p>
            <a:r>
              <a:rPr lang="en-US" dirty="0"/>
              <a:t>Takes place in the middle of takeoff sequence</a:t>
            </a:r>
          </a:p>
          <a:p>
            <a:r>
              <a:rPr lang="en-US" dirty="0"/>
              <a:t>Alexander (1990) recommends the minimum knee angle should be no less than 135 degrees</a:t>
            </a:r>
          </a:p>
          <a:p>
            <a:endParaRPr lang="en-US" dirty="0"/>
          </a:p>
          <a:p>
            <a:endParaRPr lang="en-US" dirty="0"/>
          </a:p>
        </p:txBody>
      </p:sp>
      <p:pic>
        <p:nvPicPr>
          <p:cNvPr id="5" name="Picture 4">
            <a:extLst>
              <a:ext uri="{FF2B5EF4-FFF2-40B4-BE49-F238E27FC236}">
                <a16:creationId xmlns:a16="http://schemas.microsoft.com/office/drawing/2014/main" id="{D089C9E2-657D-89BB-47F5-836F381A422C}"/>
              </a:ext>
            </a:extLst>
          </p:cNvPr>
          <p:cNvPicPr>
            <a:picLocks noChangeAspect="1"/>
          </p:cNvPicPr>
          <p:nvPr/>
        </p:nvPicPr>
        <p:blipFill>
          <a:blip r:embed="rId2"/>
          <a:stretch>
            <a:fillRect/>
          </a:stretch>
        </p:blipFill>
        <p:spPr>
          <a:xfrm>
            <a:off x="6369147" y="325487"/>
            <a:ext cx="5447714" cy="6018094"/>
          </a:xfrm>
          <a:prstGeom prst="rect">
            <a:avLst/>
          </a:prstGeom>
        </p:spPr>
      </p:pic>
    </p:spTree>
    <p:extLst>
      <p:ext uri="{BB962C8B-B14F-4D97-AF65-F5344CB8AC3E}">
        <p14:creationId xmlns:p14="http://schemas.microsoft.com/office/powerpoint/2010/main" val="129089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9" name="Rectangle 51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a:extLst>
              <a:ext uri="{FF2B5EF4-FFF2-40B4-BE49-F238E27FC236}">
                <a16:creationId xmlns:a16="http://schemas.microsoft.com/office/drawing/2014/main" id="{3C2E88B5-CC62-FC4B-9D60-5885389F99BF}"/>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378" r="18663"/>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51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83EBEB-D518-C4CA-CF59-8698FAD8EC1E}"/>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Mediapipe Pose Estimation</a:t>
            </a:r>
          </a:p>
        </p:txBody>
      </p:sp>
      <p:sp>
        <p:nvSpPr>
          <p:cNvPr id="3" name="Content Placeholder 2">
            <a:extLst>
              <a:ext uri="{FF2B5EF4-FFF2-40B4-BE49-F238E27FC236}">
                <a16:creationId xmlns:a16="http://schemas.microsoft.com/office/drawing/2014/main" id="{2D6DB161-8EA1-C64E-ADE9-C0CC6403DB98}"/>
              </a:ext>
            </a:extLst>
          </p:cNvPr>
          <p:cNvSpPr>
            <a:spLocks noGrp="1"/>
          </p:cNvSpPr>
          <p:nvPr>
            <p:ph sz="half" idx="1"/>
          </p:nvPr>
        </p:nvSpPr>
        <p:spPr>
          <a:xfrm>
            <a:off x="6597748" y="1885071"/>
            <a:ext cx="5486400" cy="3404381"/>
          </a:xfrm>
          <a:solidFill>
            <a:schemeClr val="bg1">
              <a:alpha val="70406"/>
            </a:schemeClr>
          </a:solidFill>
          <a:ln>
            <a:solidFill>
              <a:schemeClr val="tx1"/>
            </a:solidFill>
          </a:ln>
        </p:spPr>
        <p:txBody>
          <a:bodyPr vert="horz" lIns="91440" tIns="45720" rIns="91440" bIns="45720" rtlCol="0">
            <a:noAutofit/>
          </a:bodyPr>
          <a:lstStyle/>
          <a:p>
            <a:r>
              <a:rPr lang="en-US" sz="2100" dirty="0"/>
              <a:t>Open-source software, but developed by Google</a:t>
            </a:r>
          </a:p>
          <a:p>
            <a:r>
              <a:rPr lang="en-US" sz="2100" dirty="0"/>
              <a:t>Takes a video or image as input</a:t>
            </a:r>
          </a:p>
          <a:p>
            <a:r>
              <a:rPr lang="en-US" sz="2100" dirty="0"/>
              <a:t>Predicts the location of the most prominent individual’s joints and face features</a:t>
            </a:r>
          </a:p>
          <a:p>
            <a:r>
              <a:rPr lang="en-US" sz="2100" dirty="0"/>
              <a:t>Returns these predictions as pixel coordinates</a:t>
            </a:r>
          </a:p>
          <a:p>
            <a:r>
              <a:rPr lang="en-US" sz="2100" dirty="0"/>
              <a:t>These coordinates can be overlayed on top of the image, as seen here.</a:t>
            </a:r>
          </a:p>
          <a:p>
            <a:r>
              <a:rPr lang="en-US" sz="2100" dirty="0"/>
              <a:t>This is the foundation of the application</a:t>
            </a:r>
          </a:p>
        </p:txBody>
      </p:sp>
    </p:spTree>
    <p:extLst>
      <p:ext uri="{BB962C8B-B14F-4D97-AF65-F5344CB8AC3E}">
        <p14:creationId xmlns:p14="http://schemas.microsoft.com/office/powerpoint/2010/main" val="2403725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2966</TotalTime>
  <Words>3539</Words>
  <Application>Microsoft Macintosh PowerPoint</Application>
  <PresentationFormat>Widescreen</PresentationFormat>
  <Paragraphs>354</Paragraphs>
  <Slides>25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Meiryo</vt:lpstr>
      <vt:lpstr>Arial</vt:lpstr>
      <vt:lpstr>Calibri</vt:lpstr>
      <vt:lpstr>Calibri Light</vt:lpstr>
      <vt:lpstr>Helvetica Neue</vt:lpstr>
      <vt:lpstr>Söhne</vt:lpstr>
      <vt:lpstr>Times New Roman</vt:lpstr>
      <vt:lpstr>Office Theme</vt:lpstr>
      <vt:lpstr>A Machine Learning Based Long Jump Training Assistant</vt:lpstr>
      <vt:lpstr>Introduction</vt:lpstr>
      <vt:lpstr>Research Goals</vt:lpstr>
      <vt:lpstr>PowerPoint Presentation</vt:lpstr>
      <vt:lpstr>The Takeoff Sequence</vt:lpstr>
      <vt:lpstr>Touchdown Ground Angle</vt:lpstr>
      <vt:lpstr>Touchdown Knee Angle</vt:lpstr>
      <vt:lpstr>Minimum Knee Angle</vt:lpstr>
      <vt:lpstr>Mediapipe Pose Estimation</vt:lpstr>
      <vt:lpstr>Video Dataset</vt:lpstr>
      <vt:lpstr>Video Criteria</vt:lpstr>
      <vt:lpstr>Feature Selection</vt:lpstr>
      <vt:lpstr>PowerPoint Presentation</vt:lpstr>
      <vt:lpstr>Feature Extraction</vt:lpstr>
      <vt:lpstr>Touchdown Recognition Data</vt:lpstr>
      <vt:lpstr>Touchdown Recognition Model</vt:lpstr>
      <vt:lpstr>Takeoff Sequence Recognition Raw Data</vt:lpstr>
      <vt:lpstr>Takeoff Sequence Recognition Training Data</vt:lpstr>
      <vt:lpstr>Takeoff Sequence Recognition Model</vt:lpstr>
      <vt:lpstr>Application Build</vt:lpstr>
      <vt:lpstr>Application Demo</vt:lpstr>
      <vt:lpstr>Significance</vt:lpstr>
      <vt:lpstr>Future Work</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Machine Learning Based Long Jump Training Assistant</dc:title>
  <dc:creator>Sobota, Jacob A.</dc:creator>
  <cp:lastModifiedBy>Sobota, Jacob A.</cp:lastModifiedBy>
  <cp:revision>31</cp:revision>
  <dcterms:created xsi:type="dcterms:W3CDTF">2023-04-15T19:54:29Z</dcterms:created>
  <dcterms:modified xsi:type="dcterms:W3CDTF">2023-04-18T19:45:00Z</dcterms:modified>
</cp:coreProperties>
</file>